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74" r:id="rId4"/>
    <p:sldId id="279" r:id="rId5"/>
    <p:sldId id="275" r:id="rId6"/>
    <p:sldId id="280" r:id="rId7"/>
    <p:sldId id="276" r:id="rId8"/>
    <p:sldId id="277" r:id="rId9"/>
    <p:sldId id="281" r:id="rId10"/>
    <p:sldId id="286" r:id="rId11"/>
    <p:sldId id="282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0CCCF-FCF2-6B43-BD10-CE6C0CFF4C2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6EFE-215F-0B4C-A77F-AC105DB53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2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E6277-DA1C-8542-AD2F-D33E5D29145C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171B-24E2-804C-8FDA-F06B678F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7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30D04-D84D-C047-BD21-24A972B5E4CF}" type="datetime1">
              <a:rPr lang="en-US" smtClean="0"/>
              <a:t>5/24/2013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34064-A281-DC42-8793-170BA02D22FC}" type="datetime1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FF9AC-A038-714B-9E5B-042B03E5E110}" type="datetime1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DB824-4336-F442-B847-8575FB217ED9}" type="datetime1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B2D81-3925-C347-988D-A0CD58025993}" type="datetime1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B106B-B92F-9346-92D0-B89D3272E5FE}" type="datetime1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F0FE4-15F7-BC4B-B791-55AF086C734E}" type="datetime1">
              <a:rPr lang="en-US" smtClean="0"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DAAA-9418-D545-8358-177C9E08094A}" type="datetime1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B6627-4EC8-8044-9E3E-884DF16D5162}" type="datetime1">
              <a:rPr lang="en-US" smtClean="0"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789F0-00FE-E54B-A105-D15853AD0DB6}" type="datetime1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1AE02-FE46-F54C-9073-597231252F5A}" type="datetime1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795A55-3024-164A-80E3-BD240E656B48}" type="datetime1">
              <a:rPr lang="en-US" smtClean="0"/>
              <a:t>5/24/2013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128F45-C83F-4B30-8034-F20275A823E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543800" cy="1524000"/>
          </a:xfrm>
        </p:spPr>
        <p:txBody>
          <a:bodyPr/>
          <a:lstStyle/>
          <a:p>
            <a:r>
              <a:rPr lang="en-US" dirty="0" smtClean="0"/>
              <a:t>Environmental Pollution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95600"/>
            <a:ext cx="4495800" cy="2057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Chloe </a:t>
            </a:r>
            <a:r>
              <a:rPr lang="en-US" sz="1800" dirty="0"/>
              <a:t>Schaefer</a:t>
            </a:r>
          </a:p>
          <a:p>
            <a:r>
              <a:rPr lang="en-US" sz="1800" dirty="0"/>
              <a:t>Beth </a:t>
            </a:r>
            <a:r>
              <a:rPr lang="en-US" sz="1800" dirty="0" err="1"/>
              <a:t>Himburg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Sustainable </a:t>
            </a:r>
            <a:r>
              <a:rPr lang="en-US" sz="2000" dirty="0" smtClean="0"/>
              <a:t>Urbanism</a:t>
            </a:r>
            <a:r>
              <a:rPr lang="en-US" sz="1800" dirty="0" smtClean="0"/>
              <a:t> and International Perspective: China</a:t>
            </a:r>
          </a:p>
          <a:p>
            <a:endParaRPr lang="en-US" sz="1800" dirty="0" smtClean="0"/>
          </a:p>
          <a:p>
            <a:r>
              <a:rPr lang="en-US" sz="1800" dirty="0" smtClean="0"/>
              <a:t>Spring 2013</a:t>
            </a:r>
          </a:p>
          <a:p>
            <a:r>
              <a:rPr lang="en-US" sz="1800" dirty="0" smtClean="0"/>
              <a:t>University of Cincinnati</a:t>
            </a:r>
            <a:endParaRPr lang="en-US" sz="1800" dirty="0"/>
          </a:p>
          <a:p>
            <a:r>
              <a:rPr lang="en-US" sz="1800" dirty="0" smtClean="0"/>
              <a:t>`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84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Learned in China That We Didn’t Know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Toilets are not toilets</a:t>
            </a:r>
          </a:p>
          <a:p>
            <a:r>
              <a:rPr lang="en-US" dirty="0" smtClean="0"/>
              <a:t>Chopsticks are a way of life</a:t>
            </a:r>
          </a:p>
          <a:p>
            <a:r>
              <a:rPr lang="en-US" dirty="0" smtClean="0"/>
              <a:t>Crossing the street is the most dangerous activity </a:t>
            </a:r>
          </a:p>
          <a:p>
            <a:r>
              <a:rPr lang="en-US" dirty="0" smtClean="0"/>
              <a:t>ALWAYS take a real taxi</a:t>
            </a:r>
          </a:p>
          <a:p>
            <a:r>
              <a:rPr lang="en-US" dirty="0" smtClean="0"/>
              <a:t>You can barter anywhere, </a:t>
            </a:r>
            <a:r>
              <a:rPr lang="en-US" dirty="0" smtClean="0"/>
              <a:t>anytime</a:t>
            </a:r>
          </a:p>
          <a:p>
            <a:r>
              <a:rPr lang="en-US" dirty="0" smtClean="0"/>
              <a:t>All rules are just suggestion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2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Learned in China Pertaining to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Regulations on plant emissions are relatively new and slowly taking effect throughout the country.</a:t>
            </a:r>
          </a:p>
          <a:p>
            <a:r>
              <a:rPr lang="en-US" dirty="0" smtClean="0"/>
              <a:t>Smog is still a huge problem for most of China. Instead of using public transportation,  most people are buying cars to drive everywhere.</a:t>
            </a:r>
          </a:p>
          <a:p>
            <a:r>
              <a:rPr lang="en-US" dirty="0" smtClean="0"/>
              <a:t>Smog is causing health problems, increasing the greenhouse gas content of the atmosphere, and blocking the sky from view more and more days out of the year.</a:t>
            </a:r>
          </a:p>
        </p:txBody>
      </p:sp>
    </p:spTree>
    <p:extLst>
      <p:ext uri="{BB962C8B-B14F-4D97-AF65-F5344CB8AC3E}">
        <p14:creationId xmlns:p14="http://schemas.microsoft.com/office/powerpoint/2010/main" val="128788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 Learned in China Pertaining to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an enormous collaboration among scientists, planners and architects to update the city in the most environmental way possible</a:t>
            </a:r>
          </a:p>
          <a:p>
            <a:r>
              <a:rPr lang="en-US" dirty="0" smtClean="0"/>
              <a:t>Innovative tactics are being implemented to reduce waste, increase air quality and save energy (e.g. the power plant and landfill we visited)</a:t>
            </a:r>
          </a:p>
          <a:p>
            <a:r>
              <a:rPr lang="en-US" dirty="0" smtClean="0"/>
              <a:t>Higher standards on pollution and air quality are being enacted to help achieve these goals.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has a right to clean air, water, and no one has the right to degrade or destroy the environment</a:t>
            </a:r>
          </a:p>
          <a:p>
            <a:r>
              <a:rPr lang="en-US" dirty="0" smtClean="0"/>
              <a:t>Pursuit of equal justice and protection under the law for all environmental statutes and regulations without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404757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2001"/>
            <a:ext cx="7498080" cy="1143000"/>
          </a:xfrm>
        </p:spPr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498080" cy="4800600"/>
          </a:xfrm>
        </p:spPr>
        <p:txBody>
          <a:bodyPr/>
          <a:lstStyle/>
          <a:p>
            <a:r>
              <a:rPr lang="en-US" dirty="0" smtClean="0"/>
              <a:t>Love Canal</a:t>
            </a:r>
          </a:p>
          <a:p>
            <a:pPr lvl="1"/>
            <a:r>
              <a:rPr lang="en-US" dirty="0" smtClean="0"/>
              <a:t>NY, 1950s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7955"/>
            <a:ext cx="2304438" cy="228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disasterium.com/wp-content/uploads/2011/07/love-canal-300x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rbisimages.com/images/Corbis-42-15335150.jpg?size=67&amp;uid=3515f087-6b6d-45a8-8b4e-72ad291ed5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4302"/>
            <a:ext cx="3038475" cy="38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_FlSPPSErf1o/SwM2ghku2AI/AAAAAAAAAEc/6n4wqoBchRc/s1600/love%2Bca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15" y="4246872"/>
            <a:ext cx="4114800" cy="24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2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782" y="228600"/>
            <a:ext cx="7498080" cy="1143000"/>
          </a:xfrm>
        </p:spPr>
        <p:txBody>
          <a:bodyPr/>
          <a:lstStyle/>
          <a:p>
            <a:r>
              <a:rPr lang="en-US" dirty="0" smtClean="0"/>
              <a:t>Pollution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498080" cy="4800600"/>
          </a:xfrm>
        </p:spPr>
        <p:txBody>
          <a:bodyPr/>
          <a:lstStyle/>
          <a:p>
            <a:r>
              <a:rPr lang="en-US" dirty="0" smtClean="0"/>
              <a:t>Chernobyl</a:t>
            </a:r>
          </a:p>
          <a:p>
            <a:pPr lvl="1"/>
            <a:r>
              <a:rPr lang="en-US" dirty="0" smtClean="0"/>
              <a:t>Ukraine, 1986</a:t>
            </a:r>
            <a:endParaRPr lang="en-US" dirty="0"/>
          </a:p>
        </p:txBody>
      </p:sp>
      <p:pic>
        <p:nvPicPr>
          <p:cNvPr id="2050" name="Picture 2" descr="http://tour2chernobyl.com/images/Chernoby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r="16662"/>
          <a:stretch/>
        </p:blipFill>
        <p:spPr bwMode="auto">
          <a:xfrm>
            <a:off x="5388591" y="1155983"/>
            <a:ext cx="3492690" cy="26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00wm/400/400/sergeyussr/sergeyussr1101/sergeyussr110100702/8737129-hdr-lost-city-near-chernobyl-area-kiev-region-ukra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53887"/>
            <a:ext cx="3029077" cy="20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apcache.boston.com/universal/site_graphics/blogs/bigpicture/gerd_ludwig_chernobyl/b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97" y="2256902"/>
            <a:ext cx="3212509" cy="214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en/thumb/1/1b/Chernobyl_Disaster.jpg/200px-Chernobyl_Disa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88952"/>
            <a:ext cx="1905000" cy="23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ricket.biol.sc.edu/chernobyl/Chernobyl_Research_Initiative/Introduction_files/droppedImage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88952"/>
            <a:ext cx="2226860" cy="22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1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Pollution creates risks to human health such as cancer, asthma, birth defects, endocrine disruption, sickness and sometimes death</a:t>
            </a:r>
          </a:p>
          <a:p>
            <a:r>
              <a:rPr lang="en-US" dirty="0" smtClean="0"/>
              <a:t>Pollution also poses a threat to environmental health by infecting ecosystems with chemicals (from industrial or air pollution) that disrupt the natural flow of nutrients through the system</a:t>
            </a:r>
          </a:p>
          <a:p>
            <a:pPr lvl="1"/>
            <a:r>
              <a:rPr lang="en-US" dirty="0" smtClean="0"/>
              <a:t>This can lead to algal blooms in waterways, which creates a cascade effect to the health of all organisms in the ecosystem, or the total death of all organisms in an area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39" y="198438"/>
            <a:ext cx="7498080" cy="1143000"/>
          </a:xfrm>
        </p:spPr>
        <p:txBody>
          <a:bodyPr/>
          <a:lstStyle/>
          <a:p>
            <a:r>
              <a:rPr lang="en-US" dirty="0" smtClean="0"/>
              <a:t>Erin </a:t>
            </a:r>
            <a:r>
              <a:rPr lang="en-US" dirty="0" err="1" smtClean="0"/>
              <a:t>Brockovich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53" y="1178561"/>
            <a:ext cx="5803392" cy="4800600"/>
          </a:xfrm>
        </p:spPr>
        <p:txBody>
          <a:bodyPr/>
          <a:lstStyle/>
          <a:p>
            <a:r>
              <a:rPr lang="en-US" dirty="0" err="1" smtClean="0"/>
              <a:t>Hinkley</a:t>
            </a:r>
            <a:r>
              <a:rPr lang="en-US" dirty="0" smtClean="0"/>
              <a:t>, CA, 1993</a:t>
            </a:r>
          </a:p>
          <a:p>
            <a:r>
              <a:rPr lang="en-US" dirty="0" smtClean="0"/>
              <a:t>Groundwater contaminated with hexavalent chromium</a:t>
            </a:r>
            <a:endParaRPr lang="en-US" dirty="0"/>
          </a:p>
        </p:txBody>
      </p:sp>
      <p:sp>
        <p:nvSpPr>
          <p:cNvPr id="4" name="AutoShape 2" descr="http://www.movieposter.com/posters/archive/main/32/MPW-163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[ ERIN BROCKOVICH POSTER ]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[ ERIN BROCKOVICH POSTER ]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[ ERIN BROCKOVICH POSTER ]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[ ERIN BROCKOVICH POSTER ]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upload.wikimedia.org/wikipedia/en/thumb/a/a9/Erin_Brockovich_(film_poster).jpg/220px-Erin_Brockovich_(film_poste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27388"/>
            <a:ext cx="2095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ivstatic.com/files/et/imagecache/636/files/slides/erin-brockovich-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2.bp.blogspot.com/-ok2NuUNihC0/Ty3vCTDlXxI/AAAAAAAAAPw/UnnirBn7AQE/s1600/brokovi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8928"/>
            <a:ext cx="1828800" cy="27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pix.epodunk.com/locatorMaps/ca/CA_1027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82" y="2895600"/>
            <a:ext cx="2630818" cy="16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commonground.edrnet.com/files/9bdaf97bdb/warning-at-hinkl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59894"/>
            <a:ext cx="3064728" cy="204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7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/>
          <a:lstStyle/>
          <a:p>
            <a:r>
              <a:rPr lang="en-US" dirty="0" err="1" smtClean="0"/>
              <a:t>Quigang</a:t>
            </a:r>
            <a:r>
              <a:rPr lang="en-US" dirty="0" smtClean="0"/>
              <a:t> Warriors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561" y="1295400"/>
            <a:ext cx="7498080" cy="4800600"/>
          </a:xfrm>
        </p:spPr>
        <p:txBody>
          <a:bodyPr/>
          <a:lstStyle/>
          <a:p>
            <a:r>
              <a:rPr lang="en-US" dirty="0" err="1" smtClean="0"/>
              <a:t>Quigang</a:t>
            </a:r>
            <a:r>
              <a:rPr lang="en-US" dirty="0" smtClean="0"/>
              <a:t>,  Anhui Province, 2004</a:t>
            </a:r>
            <a:endParaRPr lang="en-US" dirty="0"/>
          </a:p>
        </p:txBody>
      </p:sp>
      <p:pic>
        <p:nvPicPr>
          <p:cNvPr id="4100" name="Picture 4" descr="http://cinemaguild.com/mm5/graphics/00000002/Warriors-publicity-still_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495800"/>
            <a:ext cx="3352800" cy="21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ssets.inhabitat.com/wp-content/blogs.dir/1/files/2011/02/WarriorsofQuiga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13" y="1912961"/>
            <a:ext cx="2981624" cy="22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siaisgreen.com/wp-content/uploads/2011/01/The-Warriors-of-Qiug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30087"/>
            <a:ext cx="3657600" cy="19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oscars.org/events-exhibitions/images/events/2012/03/barmed_contempdocs-warrio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52400"/>
            <a:ext cx="2085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fgate.com/blogs/images/sfgate/lsheehan/2011/04/22/Zhang_Gongli625x7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4" y="1905000"/>
            <a:ext cx="213903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7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3657600" cy="4663440"/>
          </a:xfrm>
        </p:spPr>
        <p:txBody>
          <a:bodyPr>
            <a:normAutofit/>
          </a:bodyPr>
          <a:lstStyle/>
          <a:p>
            <a:r>
              <a:rPr lang="en-US" dirty="0" smtClean="0"/>
              <a:t>USA</a:t>
            </a:r>
          </a:p>
          <a:p>
            <a:pPr lvl="1"/>
            <a:r>
              <a:rPr lang="en-US" dirty="0" smtClean="0"/>
              <a:t>NEPA</a:t>
            </a:r>
          </a:p>
          <a:p>
            <a:pPr lvl="1"/>
            <a:r>
              <a:rPr lang="en-US" dirty="0" smtClean="0"/>
              <a:t>Clean Air Act</a:t>
            </a:r>
          </a:p>
          <a:p>
            <a:pPr lvl="1"/>
            <a:r>
              <a:rPr lang="en-US" dirty="0" smtClean="0"/>
              <a:t>Clean Water Act</a:t>
            </a:r>
          </a:p>
          <a:p>
            <a:pPr lvl="1"/>
            <a:r>
              <a:rPr lang="en-US" dirty="0" smtClean="0"/>
              <a:t>CERCLA</a:t>
            </a:r>
          </a:p>
          <a:p>
            <a:pPr lvl="2"/>
            <a:r>
              <a:rPr lang="en-US" dirty="0" smtClean="0"/>
              <a:t>Regulate and control waste and emissions into the environment 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08979" y="1371600"/>
            <a:ext cx="3657600" cy="4663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China</a:t>
            </a:r>
          </a:p>
          <a:p>
            <a:pPr lvl="1"/>
            <a:r>
              <a:rPr lang="en-US" sz="2000" dirty="0" smtClean="0"/>
              <a:t>Measures for Registration of Hazardous Chemicals for Environmental Management</a:t>
            </a:r>
          </a:p>
          <a:p>
            <a:pPr lvl="1"/>
            <a:r>
              <a:rPr lang="en-US" sz="2000" dirty="0" smtClean="0"/>
              <a:t>Coal Ash Recycling Act amendments</a:t>
            </a:r>
          </a:p>
          <a:p>
            <a:pPr lvl="1"/>
            <a:r>
              <a:rPr lang="en-US" sz="2000" dirty="0" smtClean="0"/>
              <a:t>New air quality standards</a:t>
            </a:r>
          </a:p>
          <a:p>
            <a:pPr lvl="1"/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15106"/>
            <a:ext cx="3962400" cy="20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United Sta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3234" b="7666"/>
          <a:stretch/>
        </p:blipFill>
        <p:spPr bwMode="auto">
          <a:xfrm>
            <a:off x="1142004" y="4839127"/>
            <a:ext cx="3534771" cy="19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etrightdaily.com/wp-content/uploads/2010/06/EPA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4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/>
          <a:lstStyle/>
          <a:p>
            <a:r>
              <a:rPr lang="en-US" dirty="0" smtClean="0"/>
              <a:t>What We Hope to Learn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public can participate in environmental affairs in a big city like Beijing</a:t>
            </a:r>
          </a:p>
          <a:p>
            <a:r>
              <a:rPr lang="en-US" dirty="0" smtClean="0"/>
              <a:t>How local governments plan to integrate public opinion into decision making in provinces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01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464</TotalTime>
  <Words>446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Environmental Pollution</vt:lpstr>
      <vt:lpstr>Environmental Justice</vt:lpstr>
      <vt:lpstr>Pollution</vt:lpstr>
      <vt:lpstr>Pollution continued</vt:lpstr>
      <vt:lpstr>Consequences of Pollution</vt:lpstr>
      <vt:lpstr>Erin Brockovich</vt:lpstr>
      <vt:lpstr>Quigang Warriors</vt:lpstr>
      <vt:lpstr>Regulations Today</vt:lpstr>
      <vt:lpstr>What We Hope to Learn</vt:lpstr>
      <vt:lpstr>What We Learned in China That We Didn’t Know Before</vt:lpstr>
      <vt:lpstr>What We Learned in China Pertaining to Sustainability</vt:lpstr>
      <vt:lpstr>What We Learned in China Pertaining to Sustainability</vt:lpstr>
    </vt:vector>
  </TitlesOfParts>
  <Company>Xavier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E-Waste</dc:title>
  <dc:creator>Staff</dc:creator>
  <cp:lastModifiedBy>Elizabeth M Himburg</cp:lastModifiedBy>
  <cp:revision>148</cp:revision>
  <dcterms:created xsi:type="dcterms:W3CDTF">2013-04-10T15:26:14Z</dcterms:created>
  <dcterms:modified xsi:type="dcterms:W3CDTF">2013-05-24T15:49:57Z</dcterms:modified>
</cp:coreProperties>
</file>