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6" r:id="rId9"/>
    <p:sldId id="279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80" r:id="rId20"/>
    <p:sldId id="281" r:id="rId21"/>
    <p:sldId id="282" r:id="rId22"/>
    <p:sldId id="283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702CAB-2A38-4E2A-88E3-29D5D3ECF9A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3E422D-9AAD-477B-AC47-599CC3ED81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Urban Agriculture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Mary </a:t>
            </a:r>
            <a:r>
              <a:rPr lang="en-US" dirty="0" err="1" smtClean="0">
                <a:solidFill>
                  <a:schemeClr val="bg1"/>
                </a:solidFill>
              </a:rPr>
              <a:t>Wischmeyer</a:t>
            </a:r>
            <a:r>
              <a:rPr lang="en-US" dirty="0" smtClean="0">
                <a:solidFill>
                  <a:schemeClr val="bg1"/>
                </a:solidFill>
              </a:rPr>
              <a:t> - Architecture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McKenzie Spotts - Accounting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Agriculture Potential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average American meal travels 1500 miles from field to table</a:t>
            </a:r>
          </a:p>
          <a:p>
            <a:r>
              <a:rPr lang="en-US" dirty="0" smtClean="0"/>
              <a:t>The sustainability of urban systems can be significantly bolstered by fostering a more urban agriculture</a:t>
            </a:r>
          </a:p>
          <a:p>
            <a:r>
              <a:rPr lang="en-US" dirty="0" smtClean="0"/>
              <a:t>It is possible to produce a variety of fruit, grain, and vegetable crops on rooftops in a variety of ways.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 If roof gardens are built into the original building plan, structural allowance can be made for several feet of soil, accommodating not only vegetable crops but also trees and shrubs.</a:t>
            </a:r>
          </a:p>
          <a:p>
            <a:r>
              <a:rPr lang="en-US" dirty="0" smtClean="0"/>
              <a:t>Relatively new practice. Research and new ideas need to be tested. There is a lack of scientific proof to show how well reliable these gardens are as a food source.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Vertical Farming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it applicable for Chinese Cities?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2635" y="897468"/>
            <a:ext cx="2378165" cy="574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ideas in past two decades</a:t>
            </a:r>
          </a:p>
          <a:p>
            <a:r>
              <a:rPr lang="en-US" dirty="0" smtClean="0"/>
              <a:t>Less shipping/accessible to consumers</a:t>
            </a:r>
          </a:p>
          <a:p>
            <a:r>
              <a:rPr lang="en-US" dirty="0" smtClean="0"/>
              <a:t>Controlled environment</a:t>
            </a:r>
          </a:p>
          <a:p>
            <a:r>
              <a:rPr lang="en-US" dirty="0" smtClean="0"/>
              <a:t>Protected environment</a:t>
            </a:r>
          </a:p>
          <a:p>
            <a:r>
              <a:rPr lang="en-US" dirty="0" smtClean="0"/>
              <a:t>Downfall: Sunlight through glass</a:t>
            </a:r>
          </a:p>
          <a:p>
            <a:r>
              <a:rPr lang="en-US" dirty="0" smtClean="0"/>
              <a:t>Minimal production compared to farm 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3088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08843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46000"/>
          </a:blip>
          <a:stretch>
            <a:fillRect/>
          </a:stretch>
        </p:blipFill>
        <p:spPr>
          <a:xfrm>
            <a:off x="-312279" y="0"/>
            <a:ext cx="97685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Sky High Vegetables in Singapore</a:t>
            </a:r>
          </a:p>
          <a:p>
            <a:r>
              <a:rPr lang="en-US" dirty="0" smtClean="0"/>
              <a:t>Slowly rotating on water-powered, aluminum A-frames</a:t>
            </a:r>
          </a:p>
          <a:p>
            <a:r>
              <a:rPr lang="en-US" dirty="0" smtClean="0"/>
              <a:t>Supplying one of city's supermarkets with weekly deliveries of its greens. The Sky Greens produce costs around 40% more than an imported Chinese equivalent.</a:t>
            </a:r>
          </a:p>
          <a:p>
            <a:r>
              <a:rPr lang="en-US" dirty="0" smtClean="0"/>
              <a:t>Singapore only produces around 7% of the vegetables it consumes.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1201" y="0"/>
            <a:ext cx="12462932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6198658" cy="3552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52825"/>
            <a:ext cx="6198658" cy="3486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6858000"/>
            <a:ext cx="8229600" cy="1143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rapid urbanization, are these urban agriculture methods applicable in Chinese Cities?</a:t>
            </a:r>
          </a:p>
          <a:p>
            <a:r>
              <a:rPr lang="en-US" dirty="0" smtClean="0"/>
              <a:t> What does urban agriculture mean for the future of China’s food?</a:t>
            </a:r>
          </a:p>
          <a:p>
            <a:r>
              <a:rPr lang="en-US" dirty="0" smtClean="0"/>
              <a:t>What are the steps the Chinese are taking to ensure access to fresh food?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 </a:t>
            </a:r>
            <a:br>
              <a:rPr lang="en-US" dirty="0" smtClean="0"/>
            </a:br>
            <a:r>
              <a:rPr lang="en-US" sz="2400" dirty="0" smtClean="0"/>
              <a:t>While in China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Mckenzie</a:t>
            </a:r>
            <a:r>
              <a:rPr lang="en-US" dirty="0" smtClean="0"/>
              <a:t> Spotts</a:t>
            </a:r>
          </a:p>
          <a:p>
            <a:r>
              <a:rPr lang="en-US" dirty="0" smtClean="0"/>
              <a:t>5/23/2013</a:t>
            </a:r>
          </a:p>
          <a:p>
            <a:r>
              <a:rPr lang="en-US" dirty="0" smtClean="0"/>
              <a:t>Sustainable Urbanism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Here’s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the year 2050, nearly 80% of the earth's population will reside in urban centers. </a:t>
            </a:r>
          </a:p>
          <a:p>
            <a:r>
              <a:rPr lang="en-US" dirty="0" smtClean="0"/>
              <a:t>An estimated 10</a:t>
            </a:r>
            <a:r>
              <a:rPr lang="en-US" baseline="30000" dirty="0" smtClean="0"/>
              <a:t>9</a:t>
            </a:r>
            <a:r>
              <a:rPr lang="en-US" dirty="0" smtClean="0"/>
              <a:t>hectares of new land (about 20% more land than is represented by the country of Brazil) will be needed to grow enough food to feed population increase.</a:t>
            </a:r>
          </a:p>
          <a:p>
            <a:r>
              <a:rPr lang="en-US" dirty="0" smtClean="0"/>
              <a:t>80% of the land that is suitable for raising crops is in use.</a:t>
            </a:r>
          </a:p>
          <a:p>
            <a:r>
              <a:rPr lang="en-US" dirty="0" smtClean="0"/>
              <a:t>Historically, some 15% of that has been laid waste by poor management practices.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389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Urban Agriculture - Green Roofs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Roof systems that produce food are basically non-existent in China for a couple reasons:</a:t>
            </a:r>
          </a:p>
          <a:p>
            <a:pPr lvl="1"/>
            <a:r>
              <a:rPr lang="en-US" dirty="0" smtClean="0"/>
              <a:t>Not seen as plausible way to feed any portion of their population </a:t>
            </a:r>
          </a:p>
          <a:p>
            <a:pPr lvl="1"/>
            <a:r>
              <a:rPr lang="en-US" dirty="0" smtClean="0"/>
              <a:t>The green roof systems used to produce food are resource needy. </a:t>
            </a:r>
          </a:p>
          <a:p>
            <a:pPr lvl="1"/>
            <a:r>
              <a:rPr lang="en-US" dirty="0" smtClean="0"/>
              <a:t>                </a:t>
            </a:r>
          </a:p>
          <a:p>
            <a:pPr lvl="2"/>
            <a:endParaRPr lang="en-US" dirty="0"/>
          </a:p>
        </p:txBody>
      </p:sp>
      <p:pic>
        <p:nvPicPr>
          <p:cNvPr id="5" name="Picture 4" descr="roofto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0"/>
            <a:ext cx="2295525" cy="1990725"/>
          </a:xfrm>
          <a:prstGeom prst="rect">
            <a:avLst/>
          </a:prstGeom>
        </p:spPr>
      </p:pic>
      <p:pic>
        <p:nvPicPr>
          <p:cNvPr id="6" name="Picture 5" descr="roofto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572000"/>
            <a:ext cx="3048000" cy="1944624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6475" y="4953000"/>
            <a:ext cx="3057525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Roofs in China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No one willing to build green roof systems capable of producing food. </a:t>
            </a:r>
          </a:p>
          <a:p>
            <a:pPr lvl="1"/>
            <a:r>
              <a:rPr lang="en-US" dirty="0" smtClean="0"/>
              <a:t>Very little research is being done to create systems that are </a:t>
            </a:r>
            <a:r>
              <a:rPr lang="en-US" dirty="0" smtClean="0"/>
              <a:t>adaptable  and flexible enough to produce food.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oofto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876800"/>
            <a:ext cx="2619375" cy="1743075"/>
          </a:xfrm>
          <a:prstGeom prst="rect">
            <a:avLst/>
          </a:prstGeom>
        </p:spPr>
      </p:pic>
      <p:pic>
        <p:nvPicPr>
          <p:cNvPr id="6" name="Picture 5" descr="roofto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75" y="3733800"/>
            <a:ext cx="4048125" cy="2286000"/>
          </a:xfrm>
          <a:prstGeom prst="rect">
            <a:avLst/>
          </a:prstGeom>
        </p:spPr>
      </p:pic>
      <p:pic>
        <p:nvPicPr>
          <p:cNvPr id="7" name="Picture 6" descr="roofto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Roofs in China –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lot of research being done in China when  it comes to becoming sustainable in every industry. </a:t>
            </a:r>
          </a:p>
          <a:p>
            <a:r>
              <a:rPr lang="en-US" dirty="0" smtClean="0"/>
              <a:t>Green roofs are not at the top of the list right now as sustainable solutions.</a:t>
            </a:r>
          </a:p>
          <a:p>
            <a:r>
              <a:rPr lang="en-US" dirty="0" smtClean="0"/>
              <a:t>There is a future for green roofs but the entire system most become more realistic for resource deprived situations.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End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Green 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Green roofs supplement traditional vegetation without disrupting urban infrastructure -- they take a neglected space and make it useful.</a:t>
            </a:r>
          </a:p>
        </p:txBody>
      </p:sp>
      <p:pic>
        <p:nvPicPr>
          <p:cNvPr id="7" name="Content Placeholder 6" descr="01  XerofloJapan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038600" cy="2594631"/>
          </a:xfrm>
        </p:spPr>
      </p:pic>
      <p:pic>
        <p:nvPicPr>
          <p:cNvPr id="8" name="Picture 7" descr="green20roof20penn20st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343400"/>
            <a:ext cx="352353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Pro’s and Cons of Green 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They decrease </a:t>
            </a:r>
            <a:r>
              <a:rPr lang="en-US" sz="1800" dirty="0"/>
              <a:t>"heat island" </a:t>
            </a:r>
            <a:r>
              <a:rPr lang="en-US" sz="1800" dirty="0" smtClean="0"/>
              <a:t>effect</a:t>
            </a:r>
          </a:p>
          <a:p>
            <a:r>
              <a:rPr lang="en-US" sz="1800" dirty="0"/>
              <a:t>The building with a green roof creates its micro-climate, so building is cooler in summer and warmer in winter. This means less energy is needed for air conditioning</a:t>
            </a:r>
            <a:endParaRPr lang="en-US" sz="1800" dirty="0" smtClean="0"/>
          </a:p>
          <a:p>
            <a:r>
              <a:rPr lang="en-US" sz="1800" dirty="0"/>
              <a:t> It absorbs pollution and particles from </a:t>
            </a:r>
            <a:r>
              <a:rPr lang="en-US" sz="1800" dirty="0" smtClean="0"/>
              <a:t>air</a:t>
            </a:r>
          </a:p>
          <a:p>
            <a:r>
              <a:rPr lang="en-US" sz="1800" dirty="0"/>
              <a:t> It absorbs rainfall and reduces the load of water on sewage </a:t>
            </a:r>
            <a:r>
              <a:rPr lang="en-US" sz="1800" dirty="0" smtClean="0"/>
              <a:t>system</a:t>
            </a:r>
          </a:p>
          <a:p>
            <a:r>
              <a:rPr lang="en-US" sz="1800" dirty="0" smtClean="0"/>
              <a:t>Protects Roof insulation material. Thus potentially doubling the roofs lifespan</a:t>
            </a:r>
          </a:p>
          <a:p>
            <a:r>
              <a:rPr lang="en-US" sz="1800" dirty="0"/>
              <a:t>They provide natural environment for birds, insects and small </a:t>
            </a:r>
            <a:r>
              <a:rPr lang="en-US" sz="1800" dirty="0" smtClean="0"/>
              <a:t>animals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 Initial investment is </a:t>
            </a:r>
            <a:r>
              <a:rPr lang="en-US" sz="2000" dirty="0" smtClean="0"/>
              <a:t>significantly higher.</a:t>
            </a:r>
          </a:p>
          <a:p>
            <a:r>
              <a:rPr lang="en-US" sz="2000" dirty="0"/>
              <a:t>Weight of the green roof increases the load on the building and should be </a:t>
            </a:r>
            <a:r>
              <a:rPr lang="en-US" sz="2000" dirty="0" err="1"/>
              <a:t>cafefully</a:t>
            </a:r>
            <a:r>
              <a:rPr lang="en-US" sz="2000" dirty="0"/>
              <a:t> considered  </a:t>
            </a:r>
            <a:endParaRPr lang="en-US" sz="2000" dirty="0" smtClean="0"/>
          </a:p>
          <a:p>
            <a:r>
              <a:rPr lang="en-US" sz="2000" dirty="0" smtClean="0"/>
              <a:t>Green </a:t>
            </a:r>
            <a:r>
              <a:rPr lang="en-US" sz="2000" dirty="0"/>
              <a:t>roofs should be </a:t>
            </a:r>
            <a:r>
              <a:rPr lang="en-US" sz="2000" dirty="0" smtClean="0"/>
              <a:t>regularly </a:t>
            </a:r>
            <a:r>
              <a:rPr lang="en-US" sz="2000" dirty="0"/>
              <a:t>maintained, depending on </a:t>
            </a:r>
            <a:r>
              <a:rPr lang="en-US" sz="2000" dirty="0" smtClean="0"/>
              <a:t>type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green roof.</a:t>
            </a:r>
            <a:r>
              <a:rPr lang="en-US" dirty="0"/>
              <a:t> 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Green Roofs: Extensive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Overall Depth: </a:t>
            </a:r>
            <a:br>
              <a:rPr lang="en-US" dirty="0" smtClean="0"/>
            </a:br>
            <a:r>
              <a:rPr lang="en-US" dirty="0" smtClean="0"/>
              <a:t> 3 - 5 inches</a:t>
            </a:r>
          </a:p>
          <a:p>
            <a:r>
              <a:rPr lang="en-US" dirty="0" smtClean="0"/>
              <a:t>Weight max:</a:t>
            </a:r>
            <a:br>
              <a:rPr lang="en-US" dirty="0" smtClean="0"/>
            </a:br>
            <a:r>
              <a:rPr lang="en-US" dirty="0" smtClean="0"/>
              <a:t>15- 25 lbs/ft² </a:t>
            </a:r>
          </a:p>
          <a:p>
            <a:r>
              <a:rPr lang="en-US" dirty="0" smtClean="0"/>
              <a:t>Irrigation: no, not recommended</a:t>
            </a:r>
          </a:p>
          <a:p>
            <a:r>
              <a:rPr lang="en-US" dirty="0" smtClean="0"/>
              <a:t> Plants: Mosses</a:t>
            </a:r>
            <a:r>
              <a:rPr lang="en-US" dirty="0"/>
              <a:t>, Sedums, Succulents, Herbs and few Grasses</a:t>
            </a:r>
          </a:p>
          <a:p>
            <a:r>
              <a:rPr lang="en-US" dirty="0" smtClean="0"/>
              <a:t>Costs: low</a:t>
            </a:r>
          </a:p>
          <a:p>
            <a:r>
              <a:rPr lang="en-US" dirty="0" smtClean="0"/>
              <a:t>Proctor Hall</a:t>
            </a:r>
            <a:endParaRPr lang="en-US" dirty="0"/>
          </a:p>
        </p:txBody>
      </p:sp>
      <p:pic>
        <p:nvPicPr>
          <p:cNvPr id="5" name="Content Placeholder 4" descr="Extensive-Green-Roof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752600"/>
            <a:ext cx="2857500" cy="1857375"/>
          </a:xfrm>
        </p:spPr>
      </p:pic>
      <p:pic>
        <p:nvPicPr>
          <p:cNvPr id="6" name="Picture 5" descr="Extensive-Roof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91000"/>
            <a:ext cx="3252819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Green Roofs: Semi-Intensive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Overall Depth: </a:t>
            </a:r>
            <a:br>
              <a:rPr lang="en-US" dirty="0" smtClean="0"/>
            </a:br>
            <a:r>
              <a:rPr lang="en-US" dirty="0"/>
              <a:t> 5- 7 inches</a:t>
            </a:r>
            <a:endParaRPr lang="en-US" dirty="0" smtClean="0"/>
          </a:p>
          <a:p>
            <a:r>
              <a:rPr lang="en-US" dirty="0" smtClean="0"/>
              <a:t>Weight max:</a:t>
            </a:r>
            <a:br>
              <a:rPr lang="en-US" dirty="0" smtClean="0"/>
            </a:br>
            <a:r>
              <a:rPr lang="en-US" dirty="0"/>
              <a:t> 25- 40 lbs/ft² </a:t>
            </a:r>
            <a:r>
              <a:rPr lang="en-US" dirty="0" smtClean="0"/>
              <a:t> </a:t>
            </a:r>
          </a:p>
          <a:p>
            <a:r>
              <a:rPr lang="en-US" dirty="0" smtClean="0"/>
              <a:t>Irrigation: partially</a:t>
            </a:r>
            <a:r>
              <a:rPr lang="en-US" dirty="0"/>
              <a:t>, as-needed</a:t>
            </a:r>
            <a:endParaRPr lang="en-US" dirty="0" smtClean="0"/>
          </a:p>
          <a:p>
            <a:r>
              <a:rPr lang="en-US" dirty="0" smtClean="0"/>
              <a:t> Plants: Mosses, Sedums, Succulents, Herbs and few Grasse</a:t>
            </a:r>
            <a:r>
              <a:rPr lang="en-US" dirty="0"/>
              <a:t> Selected Perennials, Sedums, ornamental Grasses, Herbs and little Shrubs </a:t>
            </a:r>
            <a:endParaRPr lang="en-US" dirty="0" smtClean="0"/>
          </a:p>
          <a:p>
            <a:r>
              <a:rPr lang="en-US" dirty="0" smtClean="0"/>
              <a:t>Costs: medium</a:t>
            </a:r>
            <a:endParaRPr lang="en-US" dirty="0"/>
          </a:p>
        </p:txBody>
      </p:sp>
      <p:pic>
        <p:nvPicPr>
          <p:cNvPr id="5" name="Content Placeholder 4" descr="Semi-Intensive-Green-Roof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6559" y="4114800"/>
            <a:ext cx="3043491" cy="2057400"/>
          </a:xfrm>
        </p:spPr>
      </p:pic>
      <p:pic>
        <p:nvPicPr>
          <p:cNvPr id="6" name="Picture 5" descr="Semi-Intensive-Green-Roof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19200"/>
            <a:ext cx="345687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Green Roofs: Intensive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34840"/>
          </a:xfrm>
        </p:spPr>
        <p:txBody>
          <a:bodyPr>
            <a:noAutofit/>
          </a:bodyPr>
          <a:lstStyle/>
          <a:p>
            <a:r>
              <a:rPr lang="en-US" sz="2000" dirty="0"/>
              <a:t>Overall Depth: </a:t>
            </a:r>
            <a:br>
              <a:rPr lang="en-US" sz="2000" dirty="0"/>
            </a:br>
            <a:r>
              <a:rPr lang="en-US" sz="2000" dirty="0"/>
              <a:t>7 - 24+ inches</a:t>
            </a:r>
          </a:p>
          <a:p>
            <a:r>
              <a:rPr lang="en-US" sz="2000" dirty="0"/>
              <a:t>Weight max:</a:t>
            </a:r>
            <a:br>
              <a:rPr lang="en-US" sz="2000" dirty="0"/>
            </a:br>
            <a:r>
              <a:rPr lang="en-US" sz="2000" dirty="0"/>
              <a:t>35 - 80+ lbs/ft² </a:t>
            </a:r>
          </a:p>
          <a:p>
            <a:r>
              <a:rPr lang="en-US" sz="2000" dirty="0"/>
              <a:t>Irrigation:  yes, automatic/flood</a:t>
            </a:r>
          </a:p>
          <a:p>
            <a:r>
              <a:rPr lang="en-US" sz="2000" dirty="0"/>
              <a:t> Plants: Mosses, Sedums, Succulents, Herbs and few Grasse Selected Perennials, Sedums, ornamental Grasses, Herbs and little Shrubs Perennials, Lawn, Putting green, Shrubs and Trees, rooftop farming</a:t>
            </a:r>
          </a:p>
          <a:p>
            <a:r>
              <a:rPr lang="en-US" sz="2000" dirty="0"/>
              <a:t>Costs: </a:t>
            </a:r>
            <a:r>
              <a:rPr lang="en-US" sz="2000" dirty="0" smtClean="0"/>
              <a:t>high</a:t>
            </a:r>
          </a:p>
          <a:p>
            <a:r>
              <a:rPr lang="en-US" sz="2000" dirty="0" smtClean="0"/>
              <a:t>Zimmer Auditorium</a:t>
            </a:r>
            <a:endParaRPr lang="en-US" sz="2000" dirty="0"/>
          </a:p>
        </p:txBody>
      </p:sp>
      <p:pic>
        <p:nvPicPr>
          <p:cNvPr id="5" name="Content Placeholder 4" descr="Intensive-Green-Roof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3048000" cy="2218944"/>
          </a:xfrm>
        </p:spPr>
      </p:pic>
      <p:pic>
        <p:nvPicPr>
          <p:cNvPr id="6" name="Picture 5" descr="Intensive-Green-Roof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810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New </a:t>
            </a:r>
            <a:r>
              <a:rPr lang="en-US" sz="2800" dirty="0"/>
              <a:t>York City Department of Parks and Recreation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the spring of 2010, a 4,000 </a:t>
            </a:r>
            <a:r>
              <a:rPr lang="en-US" dirty="0" err="1"/>
              <a:t>sf</a:t>
            </a:r>
            <a:r>
              <a:rPr lang="en-US" dirty="0"/>
              <a:t> vegetable garden designed by Senior Project Manager Rick </a:t>
            </a:r>
            <a:r>
              <a:rPr lang="en-US" dirty="0" smtClean="0"/>
              <a:t>Gordon</a:t>
            </a:r>
          </a:p>
          <a:p>
            <a:r>
              <a:rPr lang="en-US" dirty="0"/>
              <a:t>v</a:t>
            </a:r>
            <a:r>
              <a:rPr lang="en-US" dirty="0" smtClean="0"/>
              <a:t>egetables </a:t>
            </a:r>
            <a:r>
              <a:rPr lang="en-US" dirty="0"/>
              <a:t>including tomatoes, peppers, zucchini, yellow squash, string beans, broccoli, corn, lettuce, cucumbers, eggplant and mixed herbs.</a:t>
            </a:r>
          </a:p>
        </p:txBody>
      </p:sp>
      <p:pic>
        <p:nvPicPr>
          <p:cNvPr id="5" name="Content Placeholder 4" descr="gf-5-BoroVegetableFar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1046"/>
            <a:ext cx="4038600" cy="3033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Hydroponic Green Roofs - </a:t>
            </a:r>
            <a:r>
              <a:rPr lang="en-US" dirty="0" err="1" smtClean="0"/>
              <a:t>Eygpt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5720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Egyptian brothers have received enough donations to set up three rooftop farms </a:t>
            </a:r>
            <a:r>
              <a:rPr lang="en-US" u="sng" dirty="0" smtClean="0"/>
              <a:t>in </a:t>
            </a:r>
            <a:r>
              <a:rPr lang="en-US" dirty="0" err="1" smtClean="0"/>
              <a:t>Maadi</a:t>
            </a:r>
            <a:r>
              <a:rPr lang="en-US" dirty="0" smtClean="0"/>
              <a:t> – a once wealthy suburb of Cairo. </a:t>
            </a:r>
          </a:p>
          <a:p>
            <a:r>
              <a:rPr lang="en-US" dirty="0" smtClean="0"/>
              <a:t>Designed to become a secondary source of income for poor families</a:t>
            </a:r>
          </a:p>
          <a:p>
            <a:r>
              <a:rPr lang="en-US" dirty="0" smtClean="0"/>
              <a:t> Closed loop, vertical hydroponic systems that use recycled water and mineral nutrient solutions to grow cheaper, healthier produce.</a:t>
            </a:r>
          </a:p>
          <a:p>
            <a:endParaRPr lang="en-US" dirty="0"/>
          </a:p>
        </p:txBody>
      </p:sp>
      <p:pic>
        <p:nvPicPr>
          <p:cNvPr id="7" name="Content Placeholder 6" descr="schaduf-rooftop-hydroponic-farms-1-350x2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333750" cy="2495550"/>
          </a:xfrm>
        </p:spPr>
      </p:pic>
      <p:pic>
        <p:nvPicPr>
          <p:cNvPr id="9" name="Picture 8" descr="HydroponicRooftopFarmGothamGreens042213_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14800"/>
            <a:ext cx="3810000" cy="2438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540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Urban Agriculture</vt:lpstr>
      <vt:lpstr>Here’s the Future</vt:lpstr>
      <vt:lpstr>What is a Green Roof</vt:lpstr>
      <vt:lpstr>Pro’s and Cons of Green Roofs</vt:lpstr>
      <vt:lpstr>Types of Green Roofs: Extensive</vt:lpstr>
      <vt:lpstr>Types of Green Roofs: Semi-Intensive</vt:lpstr>
      <vt:lpstr>Types of Green Roofs: Intensive</vt:lpstr>
      <vt:lpstr>New York City Department of Parks and Recreation</vt:lpstr>
      <vt:lpstr>Hydroponic Green Roofs - Eygpt</vt:lpstr>
      <vt:lpstr>Urban Agriculture Potential</vt:lpstr>
      <vt:lpstr>Vertical Farming</vt:lpstr>
      <vt:lpstr>Vertical Farming</vt:lpstr>
      <vt:lpstr>Slide 13</vt:lpstr>
      <vt:lpstr>Slide 14</vt:lpstr>
      <vt:lpstr>Case Study</vt:lpstr>
      <vt:lpstr>Slide 16</vt:lpstr>
      <vt:lpstr>Slide 17</vt:lpstr>
      <vt:lpstr>Questions</vt:lpstr>
      <vt:lpstr>Lessons Learned  While in China</vt:lpstr>
      <vt:lpstr>Urban Agriculture - Green Roofs in China</vt:lpstr>
      <vt:lpstr>Green Roofs in China Cont. </vt:lpstr>
      <vt:lpstr>Green Roofs in China – Cont.</vt:lpstr>
      <vt:lpstr>The End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Roofs</dc:title>
  <dc:creator>Mc</dc:creator>
  <cp:lastModifiedBy>Mc</cp:lastModifiedBy>
  <cp:revision>19</cp:revision>
  <dcterms:created xsi:type="dcterms:W3CDTF">2013-04-24T22:39:27Z</dcterms:created>
  <dcterms:modified xsi:type="dcterms:W3CDTF">2013-05-24T01:09:30Z</dcterms:modified>
</cp:coreProperties>
</file>