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5" r:id="rId9"/>
    <p:sldId id="264" r:id="rId10"/>
    <p:sldId id="266"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3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5/16/13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5/16/13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5/16/13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5/16/13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5/16/13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5/16/13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5/16/13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5/16/13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5/16/13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5/16/13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5/16/13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6</a:t>
            </a:r>
          </a:p>
          <a:p>
            <a:pPr lvl="6"/>
            <a:r>
              <a:rPr lang="en-US" dirty="0" smtClean="0"/>
              <a:t>7</a:t>
            </a:r>
          </a:p>
          <a:p>
            <a:pPr lvl="7"/>
            <a:r>
              <a:rPr lang="en-US" dirty="0" smtClean="0"/>
              <a:t>8</a:t>
            </a:r>
          </a:p>
          <a:p>
            <a:pPr lvl="8"/>
            <a:r>
              <a:rPr lang="en-US" dirty="0" smtClean="0"/>
              <a:t>9</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5/16/13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Transit-Oriented Design: China </a:t>
            </a:r>
            <a:endParaRPr lang="en-US" sz="5400" dirty="0"/>
          </a:p>
        </p:txBody>
      </p:sp>
      <p:sp>
        <p:nvSpPr>
          <p:cNvPr id="3" name="Subtitle 2"/>
          <p:cNvSpPr>
            <a:spLocks noGrp="1"/>
          </p:cNvSpPr>
          <p:nvPr>
            <p:ph type="subTitle" idx="1"/>
          </p:nvPr>
        </p:nvSpPr>
        <p:spPr/>
        <p:txBody>
          <a:bodyPr/>
          <a:lstStyle/>
          <a:p>
            <a:r>
              <a:rPr lang="en-US" dirty="0" smtClean="0"/>
              <a:t>Jake Holden</a:t>
            </a:r>
            <a:endParaRPr lang="en-US" dirty="0"/>
          </a:p>
        </p:txBody>
      </p:sp>
    </p:spTree>
    <p:extLst>
      <p:ext uri="{BB962C8B-B14F-4D97-AF65-F5344CB8AC3E}">
        <p14:creationId xmlns:p14="http://schemas.microsoft.com/office/powerpoint/2010/main" val="137403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learned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Beijing has such a history but is also one of the fastest growing cities in the world, it is clear that new is literally running over old. </a:t>
            </a:r>
          </a:p>
          <a:p>
            <a:r>
              <a:rPr lang="en-US" dirty="0" smtClean="0"/>
              <a:t>If the development is not coordinated properly, the city will literally smother itself</a:t>
            </a:r>
          </a:p>
          <a:p>
            <a:r>
              <a:rPr lang="en-US" dirty="0" smtClean="0"/>
              <a:t>Most importantly, due to the rapid urbanism and the obstacles encountered, China is on the path to becoming the most technologically advanced and organized country. There is no other country conducting the same amount of state funded research in areas like transportation and environmental issues. </a:t>
            </a:r>
            <a:endParaRPr lang="en-US" dirty="0"/>
          </a:p>
        </p:txBody>
      </p:sp>
    </p:spTree>
    <p:extLst>
      <p:ext uri="{BB962C8B-B14F-4D97-AF65-F5344CB8AC3E}">
        <p14:creationId xmlns:p14="http://schemas.microsoft.com/office/powerpoint/2010/main" val="145333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600" dirty="0"/>
              <a:t>Love, Nelson A. </a:t>
            </a:r>
            <a:r>
              <a:rPr lang="en-US" sz="1600" dirty="0" smtClean="0"/>
              <a:t>“Transit </a:t>
            </a:r>
            <a:r>
              <a:rPr lang="en-US" sz="1600" dirty="0"/>
              <a:t>Oriented Development in America: A Suitability Study for </a:t>
            </a:r>
            <a:r>
              <a:rPr lang="en-US" sz="1600" dirty="0" smtClean="0"/>
              <a:t>Cincinnati,” </a:t>
            </a:r>
            <a:r>
              <a:rPr lang="en-US" sz="1600" dirty="0"/>
              <a:t>Ohio. Diss. University of Cincinnati, </a:t>
            </a:r>
            <a:r>
              <a:rPr lang="en-US" sz="1600" dirty="0" smtClean="0"/>
              <a:t>2010.</a:t>
            </a:r>
            <a:r>
              <a:rPr lang="en-US" sz="1600" dirty="0"/>
              <a:t>, </a:t>
            </a:r>
            <a:r>
              <a:rPr lang="en-US" sz="1600" dirty="0" err="1"/>
              <a:t>n.d.</a:t>
            </a:r>
            <a:r>
              <a:rPr lang="en-US" sz="1600" dirty="0"/>
              <a:t> Print</a:t>
            </a:r>
            <a:r>
              <a:rPr lang="en-US" sz="1600" dirty="0" smtClean="0"/>
              <a:t>.</a:t>
            </a:r>
          </a:p>
          <a:p>
            <a:r>
              <a:rPr lang="en-US" sz="1600" dirty="0"/>
              <a:t>Zhang, Ming. </a:t>
            </a:r>
            <a:r>
              <a:rPr lang="en-US" sz="1600" dirty="0" smtClean="0"/>
              <a:t>“Chinese </a:t>
            </a:r>
            <a:r>
              <a:rPr lang="en-US" sz="1600" dirty="0"/>
              <a:t>Edition of Transit-Oriented Development</a:t>
            </a:r>
            <a:r>
              <a:rPr lang="en-US" sz="1600" dirty="0" smtClean="0"/>
              <a:t>.” </a:t>
            </a:r>
            <a:r>
              <a:rPr lang="en-US" sz="1600" dirty="0"/>
              <a:t>2006. Paper. Lincoln Institute of Land Policy, Cambridge, Massachusetts</a:t>
            </a:r>
            <a:r>
              <a:rPr lang="en-US" sz="1600" dirty="0" smtClean="0"/>
              <a:t>.</a:t>
            </a:r>
          </a:p>
          <a:p>
            <a:r>
              <a:rPr lang="en-US" sz="1600" dirty="0" err="1"/>
              <a:t>Belzer</a:t>
            </a:r>
            <a:r>
              <a:rPr lang="en-US" sz="1600" dirty="0"/>
              <a:t>, Dena, and Gerald </a:t>
            </a:r>
            <a:r>
              <a:rPr lang="en-US" sz="1600" dirty="0" err="1"/>
              <a:t>Autler</a:t>
            </a:r>
            <a:r>
              <a:rPr lang="en-US" sz="1600" dirty="0" smtClean="0"/>
              <a:t>.” </a:t>
            </a:r>
            <a:r>
              <a:rPr lang="en-US" sz="1600" dirty="0"/>
              <a:t>TRANSIT ORIENTED DEVELOPMENT: MOVING FROM RHETORIC TO REALITY</a:t>
            </a:r>
            <a:r>
              <a:rPr lang="en-US" sz="1600" dirty="0" smtClean="0"/>
              <a:t>.” Tech.</a:t>
            </a:r>
            <a:r>
              <a:rPr lang="en-US" sz="1600" dirty="0"/>
              <a:t>, </a:t>
            </a:r>
            <a:r>
              <a:rPr lang="en-US" sz="1600" dirty="0" err="1"/>
              <a:t>n.d.</a:t>
            </a:r>
            <a:r>
              <a:rPr lang="en-US" sz="1600" dirty="0"/>
              <a:t> Print</a:t>
            </a:r>
            <a:r>
              <a:rPr lang="en-US" sz="1600" dirty="0" smtClean="0"/>
              <a:t>.</a:t>
            </a:r>
          </a:p>
          <a:p>
            <a:r>
              <a:rPr lang="en-US" sz="1600" dirty="0"/>
              <a:t>"Comprehensive Evaluation of Transit Oriented Development Benefits." </a:t>
            </a:r>
            <a:r>
              <a:rPr lang="en-US" sz="1600" dirty="0" err="1"/>
              <a:t>Planetizen</a:t>
            </a:r>
            <a:r>
              <a:rPr lang="en-US" sz="1600" dirty="0"/>
              <a:t>. </a:t>
            </a:r>
            <a:r>
              <a:rPr lang="en-US" sz="1600" dirty="0" err="1"/>
              <a:t>N.p</a:t>
            </a:r>
            <a:r>
              <a:rPr lang="en-US" sz="1600" dirty="0"/>
              <a:t>., </a:t>
            </a:r>
            <a:r>
              <a:rPr lang="en-US" sz="1600" dirty="0" err="1"/>
              <a:t>n.d.</a:t>
            </a:r>
            <a:r>
              <a:rPr lang="en-US" sz="1600" dirty="0"/>
              <a:t> Web. 09 Apr. 2013</a:t>
            </a:r>
            <a:r>
              <a:rPr lang="en-US" sz="1600" dirty="0" smtClean="0"/>
              <a:t>.</a:t>
            </a:r>
          </a:p>
          <a:p>
            <a:r>
              <a:rPr lang="en-US" sz="1600" dirty="0" smtClean="0"/>
              <a:t>Transit Maps: </a:t>
            </a:r>
            <a:r>
              <a:rPr lang="en-US" sz="1600" dirty="0" err="1" smtClean="0"/>
              <a:t>mbta.com</a:t>
            </a:r>
            <a:r>
              <a:rPr lang="en-US" sz="1600" dirty="0" smtClean="0"/>
              <a:t>, </a:t>
            </a:r>
            <a:r>
              <a:rPr lang="en-US" sz="1600" dirty="0" err="1" smtClean="0"/>
              <a:t>cta.com</a:t>
            </a:r>
            <a:r>
              <a:rPr lang="en-US" sz="1600" dirty="0" smtClean="0"/>
              <a:t>, </a:t>
            </a:r>
            <a:r>
              <a:rPr lang="en-US" sz="1600" dirty="0" err="1" smtClean="0"/>
              <a:t>trimet.org</a:t>
            </a:r>
            <a:r>
              <a:rPr lang="en-US" sz="1600" dirty="0" smtClean="0"/>
              <a:t>, &amp; </a:t>
            </a:r>
            <a:r>
              <a:rPr lang="en-US" sz="1600" dirty="0" err="1" smtClean="0"/>
              <a:t>wmata.com</a:t>
            </a:r>
            <a:endParaRPr lang="en-US" sz="1600" dirty="0"/>
          </a:p>
        </p:txBody>
      </p:sp>
    </p:spTree>
    <p:extLst>
      <p:ext uri="{BB962C8B-B14F-4D97-AF65-F5344CB8AC3E}">
        <p14:creationId xmlns:p14="http://schemas.microsoft.com/office/powerpoint/2010/main" val="143848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TOD?</a:t>
            </a:r>
            <a:endParaRPr lang="en-US" dirty="0"/>
          </a:p>
        </p:txBody>
      </p:sp>
      <p:sp>
        <p:nvSpPr>
          <p:cNvPr id="3" name="Content Placeholder 2"/>
          <p:cNvSpPr>
            <a:spLocks noGrp="1"/>
          </p:cNvSpPr>
          <p:nvPr>
            <p:ph idx="1"/>
          </p:nvPr>
        </p:nvSpPr>
        <p:spPr>
          <a:xfrm>
            <a:off x="762000" y="685800"/>
            <a:ext cx="3771594" cy="3886200"/>
          </a:xfrm>
        </p:spPr>
        <p:txBody>
          <a:bodyPr/>
          <a:lstStyle/>
          <a:p>
            <a:r>
              <a:rPr lang="en-US" i="1" u="sng" dirty="0" smtClean="0"/>
              <a:t>Definition</a:t>
            </a:r>
            <a:r>
              <a:rPr lang="en-US" dirty="0" smtClean="0"/>
              <a:t>: A mixed-use commercial and residential area, designed to provide maximum access to public transit and encourage use of the system. </a:t>
            </a:r>
            <a:endParaRPr lang="en-US" dirty="0"/>
          </a:p>
        </p:txBody>
      </p:sp>
      <p:pic>
        <p:nvPicPr>
          <p:cNvPr id="4" name="Picture 3" descr="ArlingtonTODimag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060" y="1389282"/>
            <a:ext cx="4006794" cy="2898248"/>
          </a:xfrm>
          <a:prstGeom prst="rect">
            <a:avLst/>
          </a:prstGeom>
        </p:spPr>
      </p:pic>
      <p:sp>
        <p:nvSpPr>
          <p:cNvPr id="5" name="TextBox 4"/>
          <p:cNvSpPr txBox="1"/>
          <p:nvPr/>
        </p:nvSpPr>
        <p:spPr>
          <a:xfrm>
            <a:off x="4856060" y="4308114"/>
            <a:ext cx="4006794" cy="261610"/>
          </a:xfrm>
          <a:prstGeom prst="rect">
            <a:avLst/>
          </a:prstGeom>
          <a:noFill/>
        </p:spPr>
        <p:txBody>
          <a:bodyPr wrap="square" rtlCol="0">
            <a:spAutoFit/>
          </a:bodyPr>
          <a:lstStyle/>
          <a:p>
            <a:r>
              <a:rPr lang="en-US" sz="1100" dirty="0"/>
              <a:t>http://</a:t>
            </a:r>
            <a:r>
              <a:rPr lang="en-US" sz="1100" dirty="0" err="1"/>
              <a:t>en.wikipedia.org</a:t>
            </a:r>
            <a:r>
              <a:rPr lang="en-US" sz="1100" dirty="0"/>
              <a:t>/wiki/File:ArlingtonTODimage3.jpg</a:t>
            </a:r>
          </a:p>
        </p:txBody>
      </p:sp>
    </p:spTree>
    <p:extLst>
      <p:ext uri="{BB962C8B-B14F-4D97-AF65-F5344CB8AC3E}">
        <p14:creationId xmlns:p14="http://schemas.microsoft.com/office/powerpoint/2010/main" val="391098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t>
            </a:r>
            <a:endParaRPr lang="en-US" dirty="0"/>
          </a:p>
        </p:txBody>
      </p:sp>
      <p:sp>
        <p:nvSpPr>
          <p:cNvPr id="3" name="Content Placeholder 2"/>
          <p:cNvSpPr>
            <a:spLocks noGrp="1"/>
          </p:cNvSpPr>
          <p:nvPr>
            <p:ph idx="1"/>
          </p:nvPr>
        </p:nvSpPr>
        <p:spPr>
          <a:xfrm>
            <a:off x="762000" y="685800"/>
            <a:ext cx="3771594" cy="3886200"/>
          </a:xfrm>
        </p:spPr>
        <p:txBody>
          <a:bodyPr/>
          <a:lstStyle/>
          <a:p>
            <a:r>
              <a:rPr lang="en-US" dirty="0" smtClean="0"/>
              <a:t>A high-density development centered around a transit station or stop with a radius of about ¼ to ½ mi. </a:t>
            </a:r>
          </a:p>
          <a:p>
            <a:r>
              <a:rPr lang="en-US" dirty="0" smtClean="0"/>
              <a:t>Pedestrian oriented</a:t>
            </a:r>
          </a:p>
          <a:p>
            <a:r>
              <a:rPr lang="en-US" dirty="0" smtClean="0"/>
              <a:t>Fewer parking areas further to the periphery</a:t>
            </a:r>
            <a:endParaRPr lang="en-US" dirty="0"/>
          </a:p>
        </p:txBody>
      </p:sp>
      <p:pic>
        <p:nvPicPr>
          <p:cNvPr id="4" name="Picture 3" descr="4302056987_d840d8b3d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351" y="1500764"/>
            <a:ext cx="4607672" cy="3000107"/>
          </a:xfrm>
          <a:prstGeom prst="rect">
            <a:avLst/>
          </a:prstGeom>
        </p:spPr>
      </p:pic>
      <p:sp>
        <p:nvSpPr>
          <p:cNvPr id="5" name="TextBox 4"/>
          <p:cNvSpPr txBox="1"/>
          <p:nvPr/>
        </p:nvSpPr>
        <p:spPr>
          <a:xfrm>
            <a:off x="4205863" y="4500871"/>
            <a:ext cx="5235821" cy="246221"/>
          </a:xfrm>
          <a:prstGeom prst="rect">
            <a:avLst/>
          </a:prstGeom>
          <a:noFill/>
        </p:spPr>
        <p:txBody>
          <a:bodyPr wrap="square" rtlCol="0">
            <a:spAutoFit/>
          </a:bodyPr>
          <a:lstStyle/>
          <a:p>
            <a:r>
              <a:rPr lang="en-US" sz="1000" dirty="0"/>
              <a:t>http://</a:t>
            </a:r>
            <a:r>
              <a:rPr lang="en-US" sz="1000" dirty="0" err="1"/>
              <a:t>switchboard.nrdc.org</a:t>
            </a:r>
            <a:r>
              <a:rPr lang="en-US" sz="1000" dirty="0"/>
              <a:t>/blogs/</a:t>
            </a:r>
            <a:r>
              <a:rPr lang="en-US" sz="1000" dirty="0" err="1"/>
              <a:t>kbenfield</a:t>
            </a:r>
            <a:r>
              <a:rPr lang="en-US" sz="1000" dirty="0"/>
              <a:t>/</a:t>
            </a:r>
            <a:r>
              <a:rPr lang="en-US" sz="1000" dirty="0" err="1"/>
              <a:t>transitoriented_development_re.html</a:t>
            </a:r>
            <a:endParaRPr lang="en-US" sz="1000" dirty="0"/>
          </a:p>
        </p:txBody>
      </p:sp>
    </p:spTree>
    <p:extLst>
      <p:ext uri="{BB962C8B-B14F-4D97-AF65-F5344CB8AC3E}">
        <p14:creationId xmlns:p14="http://schemas.microsoft.com/office/powerpoint/2010/main" val="316010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4547250" y="672145"/>
            <a:ext cx="3785250" cy="3886200"/>
          </a:xfrm>
        </p:spPr>
        <p:txBody>
          <a:bodyPr/>
          <a:lstStyle/>
          <a:p>
            <a:r>
              <a:rPr lang="en-US" dirty="0" smtClean="0"/>
              <a:t>Significantly lower pollution due to cars</a:t>
            </a:r>
          </a:p>
          <a:p>
            <a:r>
              <a:rPr lang="en-US" dirty="0" smtClean="0"/>
              <a:t>Reduced traffic</a:t>
            </a:r>
          </a:p>
          <a:p>
            <a:r>
              <a:rPr lang="en-US" dirty="0" smtClean="0"/>
              <a:t>Shorter commuting time </a:t>
            </a:r>
          </a:p>
          <a:p>
            <a:r>
              <a:rPr lang="en-US" dirty="0" smtClean="0"/>
              <a:t>Fewer trips necessary</a:t>
            </a:r>
          </a:p>
          <a:p>
            <a:r>
              <a:rPr lang="en-US" dirty="0" smtClean="0"/>
              <a:t>Improved public health</a:t>
            </a:r>
          </a:p>
          <a:p>
            <a:r>
              <a:rPr lang="en-US" dirty="0" smtClean="0"/>
              <a:t>Cost savings on vehicle infrastructure</a:t>
            </a:r>
          </a:p>
        </p:txBody>
      </p:sp>
      <p:pic>
        <p:nvPicPr>
          <p:cNvPr id="4" name="Picture 3" descr="Green Oil Change Boston - Globe Leaf-resized-60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74" y="672145"/>
            <a:ext cx="3835400" cy="4533900"/>
          </a:xfrm>
          <a:prstGeom prst="rect">
            <a:avLst/>
          </a:prstGeom>
        </p:spPr>
      </p:pic>
    </p:spTree>
    <p:extLst>
      <p:ext uri="{BB962C8B-B14F-4D97-AF65-F5344CB8AC3E}">
        <p14:creationId xmlns:p14="http://schemas.microsoft.com/office/powerpoint/2010/main" val="175759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Examples</a:t>
            </a:r>
            <a:endParaRPr lang="en-US" dirty="0"/>
          </a:p>
        </p:txBody>
      </p:sp>
      <p:pic>
        <p:nvPicPr>
          <p:cNvPr id="4" name="Picture 3" descr="Bos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40" y="546182"/>
            <a:ext cx="3004421" cy="2963820"/>
          </a:xfrm>
          <a:prstGeom prst="rect">
            <a:avLst/>
          </a:prstGeom>
        </p:spPr>
      </p:pic>
      <p:pic>
        <p:nvPicPr>
          <p:cNvPr id="5" name="Picture 4" descr="Chica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161" y="550902"/>
            <a:ext cx="2743200" cy="2959100"/>
          </a:xfrm>
          <a:prstGeom prst="rect">
            <a:avLst/>
          </a:prstGeom>
        </p:spPr>
      </p:pic>
      <p:pic>
        <p:nvPicPr>
          <p:cNvPr id="6" name="Picture 5" descr="Portla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40" y="3505281"/>
            <a:ext cx="5486400" cy="1956816"/>
          </a:xfrm>
          <a:prstGeom prst="rect">
            <a:avLst/>
          </a:prstGeom>
        </p:spPr>
      </p:pic>
      <p:pic>
        <p:nvPicPr>
          <p:cNvPr id="7" name="Picture 6" descr="DC.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3140" y="2917140"/>
            <a:ext cx="3060700" cy="2654300"/>
          </a:xfrm>
          <a:prstGeom prst="rect">
            <a:avLst/>
          </a:prstGeom>
        </p:spPr>
      </p:pic>
      <p:sp>
        <p:nvSpPr>
          <p:cNvPr id="8" name="TextBox 7"/>
          <p:cNvSpPr txBox="1"/>
          <p:nvPr/>
        </p:nvSpPr>
        <p:spPr>
          <a:xfrm>
            <a:off x="559872" y="2917140"/>
            <a:ext cx="2881289" cy="584776"/>
          </a:xfrm>
          <a:prstGeom prst="rect">
            <a:avLst/>
          </a:prstGeom>
          <a:noFill/>
        </p:spPr>
        <p:txBody>
          <a:bodyPr wrap="square" rtlCol="0">
            <a:spAutoFit/>
          </a:bodyPr>
          <a:lstStyle/>
          <a:p>
            <a:r>
              <a:rPr lang="en-US" sz="3200" dirty="0" smtClean="0"/>
              <a:t>Boston</a:t>
            </a:r>
            <a:endParaRPr lang="en-US" sz="3200" dirty="0"/>
          </a:p>
        </p:txBody>
      </p:sp>
      <p:sp>
        <p:nvSpPr>
          <p:cNvPr id="9" name="TextBox 8"/>
          <p:cNvSpPr txBox="1"/>
          <p:nvPr/>
        </p:nvSpPr>
        <p:spPr>
          <a:xfrm>
            <a:off x="3932757" y="2925860"/>
            <a:ext cx="2579334" cy="523220"/>
          </a:xfrm>
          <a:prstGeom prst="rect">
            <a:avLst/>
          </a:prstGeom>
          <a:noFill/>
        </p:spPr>
        <p:txBody>
          <a:bodyPr wrap="square" rtlCol="0">
            <a:spAutoFit/>
          </a:bodyPr>
          <a:lstStyle/>
          <a:p>
            <a:r>
              <a:rPr lang="en-US" sz="2800" dirty="0" smtClean="0"/>
              <a:t>Chicago</a:t>
            </a:r>
            <a:endParaRPr lang="en-US" sz="2800" dirty="0"/>
          </a:p>
        </p:txBody>
      </p:sp>
      <p:sp>
        <p:nvSpPr>
          <p:cNvPr id="10" name="TextBox 9"/>
          <p:cNvSpPr txBox="1"/>
          <p:nvPr/>
        </p:nvSpPr>
        <p:spPr>
          <a:xfrm>
            <a:off x="1035108" y="4792748"/>
            <a:ext cx="2187567" cy="523220"/>
          </a:xfrm>
          <a:prstGeom prst="rect">
            <a:avLst/>
          </a:prstGeom>
          <a:noFill/>
        </p:spPr>
        <p:txBody>
          <a:bodyPr wrap="square" rtlCol="0">
            <a:spAutoFit/>
          </a:bodyPr>
          <a:lstStyle/>
          <a:p>
            <a:r>
              <a:rPr lang="en-US" sz="2800" dirty="0" smtClean="0"/>
              <a:t>Portland</a:t>
            </a:r>
            <a:endParaRPr lang="en-US" sz="2800" dirty="0"/>
          </a:p>
        </p:txBody>
      </p:sp>
      <p:sp>
        <p:nvSpPr>
          <p:cNvPr id="11" name="TextBox 10"/>
          <p:cNvSpPr txBox="1"/>
          <p:nvPr/>
        </p:nvSpPr>
        <p:spPr>
          <a:xfrm>
            <a:off x="5923140" y="4983912"/>
            <a:ext cx="3060700" cy="523220"/>
          </a:xfrm>
          <a:prstGeom prst="rect">
            <a:avLst/>
          </a:prstGeom>
          <a:noFill/>
        </p:spPr>
        <p:txBody>
          <a:bodyPr wrap="square" rtlCol="0">
            <a:spAutoFit/>
          </a:bodyPr>
          <a:lstStyle/>
          <a:p>
            <a:r>
              <a:rPr lang="en-US" sz="2800" dirty="0" smtClean="0"/>
              <a:t>Washington D.C.</a:t>
            </a:r>
            <a:endParaRPr lang="en-US" sz="2800" dirty="0"/>
          </a:p>
        </p:txBody>
      </p:sp>
    </p:spTree>
    <p:extLst>
      <p:ext uri="{BB962C8B-B14F-4D97-AF65-F5344CB8AC3E}">
        <p14:creationId xmlns:p14="http://schemas.microsoft.com/office/powerpoint/2010/main" val="317559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 in China </a:t>
            </a:r>
            <a:endParaRPr lang="en-US" dirty="0"/>
          </a:p>
        </p:txBody>
      </p:sp>
      <p:sp>
        <p:nvSpPr>
          <p:cNvPr id="3" name="Content Placeholder 2"/>
          <p:cNvSpPr>
            <a:spLocks noGrp="1"/>
          </p:cNvSpPr>
          <p:nvPr>
            <p:ph idx="1"/>
          </p:nvPr>
        </p:nvSpPr>
        <p:spPr>
          <a:xfrm>
            <a:off x="762000" y="685800"/>
            <a:ext cx="3798905" cy="3886200"/>
          </a:xfrm>
        </p:spPr>
        <p:txBody>
          <a:bodyPr/>
          <a:lstStyle/>
          <a:p>
            <a:r>
              <a:rPr lang="en-US" dirty="0" smtClean="0"/>
              <a:t>Chinese governments have realized that the automobile is not a sustainable mode of transportation for the population</a:t>
            </a:r>
          </a:p>
          <a:p>
            <a:r>
              <a:rPr lang="en-US" dirty="0" smtClean="0"/>
              <a:t>Transit + Community Planning/Development=TOD</a:t>
            </a:r>
          </a:p>
        </p:txBody>
      </p:sp>
      <p:pic>
        <p:nvPicPr>
          <p:cNvPr id="4" name="Content Placeholder 3" descr="images.jpeg"/>
          <p:cNvPicPr>
            <a:picLocks noChangeAspect="1"/>
          </p:cNvPicPr>
          <p:nvPr/>
        </p:nvPicPr>
        <p:blipFill>
          <a:blip r:embed="rId2">
            <a:extLst>
              <a:ext uri="{28A0092B-C50C-407E-A947-70E740481C1C}">
                <a14:useLocalDpi xmlns:a14="http://schemas.microsoft.com/office/drawing/2010/main" val="0"/>
              </a:ext>
            </a:extLst>
          </a:blip>
          <a:srcRect t="7610" b="7610"/>
          <a:stretch>
            <a:fillRect/>
          </a:stretch>
        </p:blipFill>
        <p:spPr>
          <a:xfrm>
            <a:off x="4658659" y="685800"/>
            <a:ext cx="4108109" cy="2116299"/>
          </a:xfrm>
          <a:prstGeom prst="rect">
            <a:avLst/>
          </a:prstGeom>
        </p:spPr>
      </p:pic>
      <p:pic>
        <p:nvPicPr>
          <p:cNvPr id="5" name="Picture 4" descr="Screen Shot 2013-04-09 at 8.23.37 PM.png"/>
          <p:cNvPicPr>
            <a:picLocks noChangeAspect="1"/>
          </p:cNvPicPr>
          <p:nvPr/>
        </p:nvPicPr>
        <p:blipFill rotWithShape="1">
          <a:blip r:embed="rId3">
            <a:extLst>
              <a:ext uri="{28A0092B-C50C-407E-A947-70E740481C1C}">
                <a14:useLocalDpi xmlns:a14="http://schemas.microsoft.com/office/drawing/2010/main" val="0"/>
              </a:ext>
            </a:extLst>
          </a:blip>
          <a:srcRect l="49879" t="22343" r="14280" b="33933"/>
          <a:stretch/>
        </p:blipFill>
        <p:spPr>
          <a:xfrm>
            <a:off x="5079809" y="2802099"/>
            <a:ext cx="3686959" cy="2811131"/>
          </a:xfrm>
          <a:prstGeom prst="rect">
            <a:avLst/>
          </a:prstGeom>
        </p:spPr>
      </p:pic>
    </p:spTree>
    <p:extLst>
      <p:ext uri="{BB962C8B-B14F-4D97-AF65-F5344CB8AC3E}">
        <p14:creationId xmlns:p14="http://schemas.microsoft.com/office/powerpoint/2010/main" val="151797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TODs: Beijing </a:t>
            </a:r>
            <a:endParaRPr lang="en-US" dirty="0"/>
          </a:p>
        </p:txBody>
      </p:sp>
      <p:sp>
        <p:nvSpPr>
          <p:cNvPr id="3" name="Content Placeholder 2"/>
          <p:cNvSpPr>
            <a:spLocks noGrp="1"/>
          </p:cNvSpPr>
          <p:nvPr>
            <p:ph idx="1"/>
          </p:nvPr>
        </p:nvSpPr>
        <p:spPr>
          <a:xfrm>
            <a:off x="762000" y="685799"/>
            <a:ext cx="3771594" cy="4366385"/>
          </a:xfrm>
        </p:spPr>
        <p:txBody>
          <a:bodyPr>
            <a:normAutofit/>
          </a:bodyPr>
          <a:lstStyle/>
          <a:p>
            <a:r>
              <a:rPr lang="en-US" dirty="0" smtClean="0"/>
              <a:t>It appears that with systems such as the BRT (Bus rapid transit), Beijing is moving towards a TOD mindset</a:t>
            </a:r>
            <a:endParaRPr lang="en-US" dirty="0"/>
          </a:p>
          <a:p>
            <a:r>
              <a:rPr lang="en-US" dirty="0" smtClean="0">
                <a:solidFill>
                  <a:schemeClr val="tx1"/>
                </a:solidFill>
              </a:rPr>
              <a:t>However, traditional </a:t>
            </a:r>
            <a:r>
              <a:rPr lang="en-US" dirty="0" smtClean="0"/>
              <a:t>TODs may be too small of a scale for such a rapidly growing city</a:t>
            </a:r>
            <a:endParaRPr lang="en-US" dirty="0"/>
          </a:p>
        </p:txBody>
      </p:sp>
      <p:pic>
        <p:nvPicPr>
          <p:cNvPr id="4" name="Picture 3"/>
          <p:cNvPicPr>
            <a:picLocks noChangeAspect="1"/>
          </p:cNvPicPr>
          <p:nvPr/>
        </p:nvPicPr>
        <p:blipFill>
          <a:blip r:embed="rId2"/>
          <a:stretch>
            <a:fillRect/>
          </a:stretch>
        </p:blipFill>
        <p:spPr>
          <a:xfrm>
            <a:off x="4820905" y="518873"/>
            <a:ext cx="4323095" cy="2884315"/>
          </a:xfrm>
          <a:prstGeom prst="rect">
            <a:avLst/>
          </a:prstGeom>
        </p:spPr>
      </p:pic>
      <p:pic>
        <p:nvPicPr>
          <p:cNvPr id="6" name="Picture 5"/>
          <p:cNvPicPr>
            <a:picLocks noChangeAspect="1"/>
          </p:cNvPicPr>
          <p:nvPr/>
        </p:nvPicPr>
        <p:blipFill>
          <a:blip r:embed="rId3"/>
          <a:stretch>
            <a:fillRect/>
          </a:stretch>
        </p:blipFill>
        <p:spPr>
          <a:xfrm>
            <a:off x="5954320" y="3403188"/>
            <a:ext cx="3178959" cy="2384219"/>
          </a:xfrm>
          <a:prstGeom prst="rect">
            <a:avLst/>
          </a:prstGeom>
        </p:spPr>
      </p:pic>
    </p:spTree>
    <p:extLst>
      <p:ext uri="{BB962C8B-B14F-4D97-AF65-F5344CB8AC3E}">
        <p14:creationId xmlns:p14="http://schemas.microsoft.com/office/powerpoint/2010/main" val="324111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762000" y="685800"/>
            <a:ext cx="3771594" cy="3886200"/>
          </a:xfrm>
        </p:spPr>
        <p:txBody>
          <a:bodyPr>
            <a:normAutofit lnSpcReduction="10000"/>
          </a:bodyPr>
          <a:lstStyle/>
          <a:p>
            <a:r>
              <a:rPr lang="en-US" dirty="0" smtClean="0"/>
              <a:t>Multidisciplinary field, requiring collaboration across the board</a:t>
            </a:r>
            <a:r>
              <a:rPr lang="en-US" dirty="0"/>
              <a:t> </a:t>
            </a:r>
            <a:r>
              <a:rPr lang="en-US" dirty="0" smtClean="0"/>
              <a:t>from:</a:t>
            </a:r>
          </a:p>
          <a:p>
            <a:pPr lvl="1"/>
            <a:r>
              <a:rPr lang="en-US" dirty="0" smtClean="0"/>
              <a:t>Governments</a:t>
            </a:r>
          </a:p>
          <a:p>
            <a:pPr lvl="1"/>
            <a:r>
              <a:rPr lang="en-US" dirty="0" smtClean="0"/>
              <a:t>Planners</a:t>
            </a:r>
          </a:p>
          <a:p>
            <a:pPr lvl="1"/>
            <a:r>
              <a:rPr lang="en-US" dirty="0" smtClean="0"/>
              <a:t>Designers</a:t>
            </a:r>
          </a:p>
          <a:p>
            <a:pPr lvl="1"/>
            <a:r>
              <a:rPr lang="en-US" dirty="0" smtClean="0"/>
              <a:t>Engineers</a:t>
            </a:r>
          </a:p>
          <a:p>
            <a:pPr lvl="1"/>
            <a:r>
              <a:rPr lang="en-US" dirty="0" smtClean="0"/>
              <a:t>Corporate sector</a:t>
            </a:r>
          </a:p>
          <a:p>
            <a:r>
              <a:rPr lang="en-US" dirty="0" smtClean="0"/>
              <a:t>Risks: Stratification, more car ownershi</a:t>
            </a:r>
            <a:r>
              <a:rPr lang="en-US" dirty="0"/>
              <a:t>p</a:t>
            </a:r>
            <a:endParaRPr lang="en-US" dirty="0" smtClean="0"/>
          </a:p>
        </p:txBody>
      </p:sp>
      <p:pic>
        <p:nvPicPr>
          <p:cNvPr id="4" name="Picture 3"/>
          <p:cNvPicPr>
            <a:picLocks noChangeAspect="1"/>
          </p:cNvPicPr>
          <p:nvPr/>
        </p:nvPicPr>
        <p:blipFill>
          <a:blip r:embed="rId2"/>
          <a:stretch>
            <a:fillRect/>
          </a:stretch>
        </p:blipFill>
        <p:spPr>
          <a:xfrm>
            <a:off x="4533594" y="422964"/>
            <a:ext cx="4342420" cy="2790539"/>
          </a:xfrm>
          <a:prstGeom prst="rect">
            <a:avLst/>
          </a:prstGeom>
        </p:spPr>
      </p:pic>
      <p:pic>
        <p:nvPicPr>
          <p:cNvPr id="5" name="Picture 4"/>
          <p:cNvPicPr>
            <a:picLocks noChangeAspect="1"/>
          </p:cNvPicPr>
          <p:nvPr/>
        </p:nvPicPr>
        <p:blipFill>
          <a:blip r:embed="rId3"/>
          <a:stretch>
            <a:fillRect/>
          </a:stretch>
        </p:blipFill>
        <p:spPr>
          <a:xfrm>
            <a:off x="5340620" y="2995029"/>
            <a:ext cx="3803380" cy="2529248"/>
          </a:xfrm>
          <a:prstGeom prst="rect">
            <a:avLst/>
          </a:prstGeom>
        </p:spPr>
      </p:pic>
    </p:spTree>
    <p:extLst>
      <p:ext uri="{BB962C8B-B14F-4D97-AF65-F5344CB8AC3E}">
        <p14:creationId xmlns:p14="http://schemas.microsoft.com/office/powerpoint/2010/main" val="282877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idx="1"/>
          </p:nvPr>
        </p:nvSpPr>
        <p:spPr>
          <a:xfrm>
            <a:off x="762000" y="685800"/>
            <a:ext cx="3785250" cy="3886200"/>
          </a:xfrm>
        </p:spPr>
        <p:txBody>
          <a:bodyPr/>
          <a:lstStyle/>
          <a:p>
            <a:r>
              <a:rPr lang="en-US" dirty="0" smtClean="0"/>
              <a:t>United States</a:t>
            </a:r>
          </a:p>
          <a:p>
            <a:pPr lvl="1"/>
            <a:r>
              <a:rPr lang="en-US" dirty="0" smtClean="0"/>
              <a:t>Lower population</a:t>
            </a:r>
          </a:p>
          <a:p>
            <a:pPr lvl="1"/>
            <a:r>
              <a:rPr lang="en-US" dirty="0" smtClean="0"/>
              <a:t>Less government land power</a:t>
            </a:r>
          </a:p>
          <a:p>
            <a:pPr lvl="1"/>
            <a:r>
              <a:rPr lang="en-US" dirty="0" smtClean="0"/>
              <a:t>Investment from private sector </a:t>
            </a:r>
            <a:endParaRPr lang="en-US" dirty="0" smtClean="0"/>
          </a:p>
          <a:p>
            <a:pPr lvl="1"/>
            <a:r>
              <a:rPr lang="en-US" dirty="0" smtClean="0"/>
              <a:t>More restricting regulations (Barriers) </a:t>
            </a:r>
            <a:endParaRPr lang="en-US" dirty="0" smtClean="0"/>
          </a:p>
          <a:p>
            <a:pPr marL="320040" lvl="1" indent="0">
              <a:buNone/>
            </a:pPr>
            <a:r>
              <a:rPr lang="en-US" dirty="0" smtClean="0"/>
              <a:t> </a:t>
            </a:r>
            <a:endParaRPr lang="en-US" dirty="0"/>
          </a:p>
        </p:txBody>
      </p:sp>
      <p:sp>
        <p:nvSpPr>
          <p:cNvPr id="4" name="Content Placeholder 2"/>
          <p:cNvSpPr txBox="1">
            <a:spLocks/>
          </p:cNvSpPr>
          <p:nvPr/>
        </p:nvSpPr>
        <p:spPr>
          <a:xfrm>
            <a:off x="4699650" y="685800"/>
            <a:ext cx="3785250" cy="3886200"/>
          </a:xfrm>
          <a:prstGeom prst="rect">
            <a:avLst/>
          </a:prstGeom>
        </p:spPr>
        <p:txBody>
          <a:bodyPr vert="horz" lIns="91440" tIns="45720" rIns="91440" bIns="45720" rtlCol="0" anchor="ctr" anchorCtr="0">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dirty="0" smtClean="0"/>
              <a:t>China</a:t>
            </a:r>
          </a:p>
          <a:p>
            <a:pPr lvl="1"/>
            <a:r>
              <a:rPr lang="en-US" dirty="0" smtClean="0"/>
              <a:t>High population- easier to create dense developments</a:t>
            </a:r>
          </a:p>
          <a:p>
            <a:pPr lvl="1"/>
            <a:r>
              <a:rPr lang="en-US" dirty="0" smtClean="0"/>
              <a:t>Much more emphasis on urban development currently</a:t>
            </a:r>
          </a:p>
          <a:p>
            <a:pPr lvl="1"/>
            <a:r>
              <a:rPr lang="en-US" dirty="0" smtClean="0"/>
              <a:t>Sustainable design </a:t>
            </a:r>
            <a:r>
              <a:rPr lang="en-US" dirty="0" smtClean="0"/>
              <a:t>must </a:t>
            </a:r>
            <a:r>
              <a:rPr lang="en-US" dirty="0" smtClean="0"/>
              <a:t>become the norm to continue growth </a:t>
            </a:r>
            <a:endParaRPr lang="en-US" dirty="0" smtClean="0"/>
          </a:p>
          <a:p>
            <a:pPr lvl="1"/>
            <a:r>
              <a:rPr lang="en-US" dirty="0" smtClean="0"/>
              <a:t>High incentive for government investment </a:t>
            </a:r>
            <a:endParaRPr lang="en-US" dirty="0"/>
          </a:p>
        </p:txBody>
      </p:sp>
    </p:spTree>
    <p:extLst>
      <p:ext uri="{BB962C8B-B14F-4D97-AF65-F5344CB8AC3E}">
        <p14:creationId xmlns:p14="http://schemas.microsoft.com/office/powerpoint/2010/main" val="606231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2322</TotalTime>
  <Words>489</Words>
  <Application>Microsoft Macintosh PowerPoint</Application>
  <PresentationFormat>On-screen Show (4:3)</PresentationFormat>
  <Paragraphs>58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NewsPrint</vt:lpstr>
      <vt:lpstr>Transit-Oriented Design: China </vt:lpstr>
      <vt:lpstr>What is TOD?</vt:lpstr>
      <vt:lpstr>Features </vt:lpstr>
      <vt:lpstr>Benefits</vt:lpstr>
      <vt:lpstr>U.S. Examples</vt:lpstr>
      <vt:lpstr>TOD in China </vt:lpstr>
      <vt:lpstr>TODs: Beijing </vt:lpstr>
      <vt:lpstr>Implementation</vt:lpstr>
      <vt:lpstr>Comparison</vt:lpstr>
      <vt:lpstr>What I learned</vt:lpstr>
      <vt:lpstr>References</vt:lpstr>
    </vt:vector>
  </TitlesOfParts>
  <Company>University of Cincinnati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Transit-Oriented Design: China </dc:title>
  <dc:creator>Jake Holden</dc:creator>
  <cp:lastModifiedBy>Jake Holden</cp:lastModifiedBy>
  <cp:revision>20</cp:revision>
  <dcterms:created xsi:type="dcterms:W3CDTF">2013-04-09T01:53:42Z</dcterms:created>
  <dcterms:modified xsi:type="dcterms:W3CDTF">2013-05-16T16:22:01Z</dcterms:modified>
</cp:coreProperties>
</file>