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6"/>
  </p:notesMasterIdLst>
  <p:sldIdLst>
    <p:sldId id="256" r:id="rId2"/>
    <p:sldId id="258" r:id="rId3"/>
    <p:sldId id="263" r:id="rId4"/>
    <p:sldId id="257" r:id="rId5"/>
    <p:sldId id="284" r:id="rId6"/>
    <p:sldId id="269" r:id="rId7"/>
    <p:sldId id="286" r:id="rId8"/>
    <p:sldId id="287" r:id="rId9"/>
    <p:sldId id="288" r:id="rId10"/>
    <p:sldId id="289" r:id="rId11"/>
    <p:sldId id="273" r:id="rId12"/>
    <p:sldId id="275" r:id="rId13"/>
    <p:sldId id="276" r:id="rId14"/>
    <p:sldId id="281" r:id="rId15"/>
    <p:sldId id="282" r:id="rId16"/>
    <p:sldId id="283" r:id="rId17"/>
    <p:sldId id="262" r:id="rId18"/>
    <p:sldId id="291" r:id="rId19"/>
    <p:sldId id="292" r:id="rId20"/>
    <p:sldId id="293" r:id="rId21"/>
    <p:sldId id="294" r:id="rId22"/>
    <p:sldId id="310" r:id="rId23"/>
    <p:sldId id="309" r:id="rId24"/>
    <p:sldId id="313" r:id="rId25"/>
    <p:sldId id="311" r:id="rId26"/>
    <p:sldId id="312" r:id="rId27"/>
    <p:sldId id="295" r:id="rId28"/>
    <p:sldId id="296" r:id="rId29"/>
    <p:sldId id="305" r:id="rId30"/>
    <p:sldId id="300" r:id="rId31"/>
    <p:sldId id="298" r:id="rId32"/>
    <p:sldId id="301" r:id="rId33"/>
    <p:sldId id="299"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08" autoAdjust="0"/>
  </p:normalViewPr>
  <p:slideViewPr>
    <p:cSldViewPr snapToGrid="0" snapToObjects="1">
      <p:cViewPr>
        <p:scale>
          <a:sx n="78" d="100"/>
          <a:sy n="78" d="100"/>
        </p:scale>
        <p:origin x="-2152"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0C0C2D-0571-477B-A5FD-E80A7CFD641F}" type="datetimeFigureOut">
              <a:rPr lang="en-US" smtClean="0"/>
              <a:pPr/>
              <a:t>5/23/13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3892C-5C22-4594-B8E3-A06C30F83ABE}" type="slidenum">
              <a:rPr lang="en-US" smtClean="0"/>
              <a:pPr/>
              <a:t>‹#›</a:t>
            </a:fld>
            <a:endParaRPr lang="en-US"/>
          </a:p>
        </p:txBody>
      </p:sp>
    </p:spTree>
    <p:extLst>
      <p:ext uri="{BB962C8B-B14F-4D97-AF65-F5344CB8AC3E}">
        <p14:creationId xmlns:p14="http://schemas.microsoft.com/office/powerpoint/2010/main" val="230688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a:t>
            </a:r>
            <a:r>
              <a:rPr lang="en-US" baseline="0" dirty="0" smtClean="0"/>
              <a:t> population quote: The World Bank, http://data.worldbank.org/region/WLD</a:t>
            </a:r>
            <a:endParaRPr lang="en-US" dirty="0"/>
          </a:p>
        </p:txBody>
      </p:sp>
      <p:sp>
        <p:nvSpPr>
          <p:cNvPr id="4" name="Slide Number Placeholder 3"/>
          <p:cNvSpPr>
            <a:spLocks noGrp="1"/>
          </p:cNvSpPr>
          <p:nvPr>
            <p:ph type="sldNum" sz="quarter" idx="10"/>
          </p:nvPr>
        </p:nvSpPr>
        <p:spPr/>
        <p:txBody>
          <a:bodyPr/>
          <a:lstStyle/>
          <a:p>
            <a:fld id="{5AA3892C-5C22-4594-B8E3-A06C30F83ABE}" type="slidenum">
              <a:rPr lang="en-US" smtClean="0"/>
              <a:pPr/>
              <a:t>3</a:t>
            </a:fld>
            <a:endParaRPr lang="en-US"/>
          </a:p>
        </p:txBody>
      </p:sp>
    </p:spTree>
    <p:extLst>
      <p:ext uri="{BB962C8B-B14F-4D97-AF65-F5344CB8AC3E}">
        <p14:creationId xmlns:p14="http://schemas.microsoft.com/office/powerpoint/2010/main" val="11601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3892C-5C22-4594-B8E3-A06C30F83ABE}" type="slidenum">
              <a:rPr lang="en-US" smtClean="0"/>
              <a:pPr/>
              <a:t>18</a:t>
            </a:fld>
            <a:endParaRPr lang="en-US"/>
          </a:p>
        </p:txBody>
      </p:sp>
    </p:spTree>
    <p:extLst>
      <p:ext uri="{BB962C8B-B14F-4D97-AF65-F5344CB8AC3E}">
        <p14:creationId xmlns:p14="http://schemas.microsoft.com/office/powerpoint/2010/main" val="3169709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7B6F6-3E0D-4A3C-995F-F16F97797E53}" type="slidenum">
              <a:rPr lang="en-US" smtClean="0"/>
              <a:t>23</a:t>
            </a:fld>
            <a:endParaRPr lang="en-US"/>
          </a:p>
        </p:txBody>
      </p:sp>
    </p:spTree>
    <p:extLst>
      <p:ext uri="{BB962C8B-B14F-4D97-AF65-F5344CB8AC3E}">
        <p14:creationId xmlns:p14="http://schemas.microsoft.com/office/powerpoint/2010/main" val="378938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http://online.wsj.com/article/SB10001424052970203735304577166652002366514.html</a:t>
            </a:r>
          </a:p>
          <a:p>
            <a:r>
              <a:rPr lang="en-US" dirty="0" err="1" smtClean="0"/>
              <a:t>https://www.cia.gov/library/publications/the-world-factbook/geos/ch.html</a:t>
            </a:r>
            <a:endParaRPr lang="en-US" dirty="0" smtClean="0"/>
          </a:p>
          <a:p>
            <a:endParaRPr lang="en-US" dirty="0"/>
          </a:p>
        </p:txBody>
      </p:sp>
      <p:sp>
        <p:nvSpPr>
          <p:cNvPr id="4" name="Slide Number Placeholder 3"/>
          <p:cNvSpPr>
            <a:spLocks noGrp="1"/>
          </p:cNvSpPr>
          <p:nvPr>
            <p:ph type="sldNum" sz="quarter" idx="10"/>
          </p:nvPr>
        </p:nvSpPr>
        <p:spPr/>
        <p:txBody>
          <a:bodyPr/>
          <a:lstStyle/>
          <a:p>
            <a:fld id="{5AA3892C-5C22-4594-B8E3-A06C30F83ABE}"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BLVD</a:t>
            </a:r>
          </a:p>
          <a:p>
            <a:r>
              <a:rPr lang="en-US" dirty="0" smtClean="0"/>
              <a:t>Photos</a:t>
            </a:r>
            <a:r>
              <a:rPr lang="en-US" baseline="0" dirty="0" smtClean="0"/>
              <a:t> from students</a:t>
            </a:r>
            <a:endParaRPr lang="en-US" dirty="0"/>
          </a:p>
        </p:txBody>
      </p:sp>
      <p:sp>
        <p:nvSpPr>
          <p:cNvPr id="4" name="Slide Number Placeholder 3"/>
          <p:cNvSpPr>
            <a:spLocks noGrp="1"/>
          </p:cNvSpPr>
          <p:nvPr>
            <p:ph type="sldNum" sz="quarter" idx="10"/>
          </p:nvPr>
        </p:nvSpPr>
        <p:spPr/>
        <p:txBody>
          <a:bodyPr/>
          <a:lstStyle/>
          <a:p>
            <a:fld id="{5AA3892C-5C22-4594-B8E3-A06C30F83ABE}" type="slidenum">
              <a:rPr lang="en-US" smtClean="0"/>
              <a:pPr/>
              <a:t>26</a:t>
            </a:fld>
            <a:endParaRPr lang="en-US"/>
          </a:p>
        </p:txBody>
      </p:sp>
    </p:spTree>
    <p:extLst>
      <p:ext uri="{BB962C8B-B14F-4D97-AF65-F5344CB8AC3E}">
        <p14:creationId xmlns:p14="http://schemas.microsoft.com/office/powerpoint/2010/main" val="1063526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3892C-5C22-4594-B8E3-A06C30F83ABE}" type="slidenum">
              <a:rPr lang="en-US" smtClean="0"/>
              <a:pPr/>
              <a:t>31</a:t>
            </a:fld>
            <a:endParaRPr lang="en-US"/>
          </a:p>
        </p:txBody>
      </p:sp>
    </p:spTree>
    <p:extLst>
      <p:ext uri="{BB962C8B-B14F-4D97-AF65-F5344CB8AC3E}">
        <p14:creationId xmlns:p14="http://schemas.microsoft.com/office/powerpoint/2010/main" val="1011533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3892C-5C22-4594-B8E3-A06C30F83ABE}" type="slidenum">
              <a:rPr lang="en-US" smtClean="0"/>
              <a:pPr/>
              <a:t>34</a:t>
            </a:fld>
            <a:endParaRPr lang="en-US"/>
          </a:p>
        </p:txBody>
      </p:sp>
    </p:spTree>
    <p:extLst>
      <p:ext uri="{BB962C8B-B14F-4D97-AF65-F5344CB8AC3E}">
        <p14:creationId xmlns:p14="http://schemas.microsoft.com/office/powerpoint/2010/main" val="24020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Turbine: http://www.tuscolatoday.com/index.php/2012/04/28/additional-wind-turbines-given-nod-of-approval/</a:t>
            </a:r>
          </a:p>
          <a:p>
            <a:r>
              <a:rPr lang="en-US" dirty="0" smtClean="0"/>
              <a:t>Recycling</a:t>
            </a:r>
            <a:r>
              <a:rPr lang="en-US" baseline="0" dirty="0" smtClean="0"/>
              <a:t>: http://www.photos-public-domain.com/2011/03/27/recycling-arrows-on-cardboard-box/</a:t>
            </a:r>
          </a:p>
          <a:p>
            <a:r>
              <a:rPr lang="en-US" baseline="0" dirty="0" smtClean="0"/>
              <a:t>Transportation: </a:t>
            </a:r>
            <a:r>
              <a:rPr lang="en-US" baseline="0" dirty="0" err="1" smtClean="0"/>
              <a:t>NuRide</a:t>
            </a:r>
            <a:r>
              <a:rPr lang="en-US" baseline="0" dirty="0" smtClean="0"/>
              <a:t>, http://www.nuride.com/nuride/main/main_checked.jsp</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Water: </a:t>
            </a:r>
            <a:r>
              <a:rPr lang="en-US" dirty="0" err="1" smtClean="0"/>
              <a:t>Greenroof</a:t>
            </a:r>
            <a:r>
              <a:rPr lang="en-US" dirty="0" smtClean="0"/>
              <a:t> on Chicago</a:t>
            </a:r>
            <a:r>
              <a:rPr lang="en-US" baseline="0" dirty="0" smtClean="0"/>
              <a:t> City Hall,</a:t>
            </a:r>
            <a:r>
              <a:rPr lang="en-US" dirty="0" smtClean="0"/>
              <a:t> http://ngm.nationalgeographic.com/2009/05/green-roofs/klinkenborg-text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Energy - Reduced energy, renewable sources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Waste - </a:t>
            </a:r>
            <a:r>
              <a:rPr lang="en-US" dirty="0" smtClean="0"/>
              <a:t>Reduced consumption, recycling, composting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Transport - </a:t>
            </a:r>
            <a:r>
              <a:rPr lang="en-US" dirty="0" smtClean="0"/>
              <a:t>Multi-modal, fast, efficient, convenient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Water - </a:t>
            </a:r>
            <a:r>
              <a:rPr lang="en-US" dirty="0" err="1" smtClean="0"/>
              <a:t>Stormwater</a:t>
            </a:r>
            <a:r>
              <a:rPr lang="en-US" dirty="0" smtClean="0"/>
              <a:t> management, flooding resilience </a:t>
            </a:r>
          </a:p>
          <a:p>
            <a:endParaRPr lang="en-US" dirty="0"/>
          </a:p>
        </p:txBody>
      </p:sp>
      <p:sp>
        <p:nvSpPr>
          <p:cNvPr id="4" name="Slide Number Placeholder 3"/>
          <p:cNvSpPr>
            <a:spLocks noGrp="1"/>
          </p:cNvSpPr>
          <p:nvPr>
            <p:ph type="sldNum" sz="quarter" idx="10"/>
          </p:nvPr>
        </p:nvSpPr>
        <p:spPr/>
        <p:txBody>
          <a:bodyPr/>
          <a:lstStyle/>
          <a:p>
            <a:fld id="{5AA3892C-5C22-4594-B8E3-A06C30F83ABE}" type="slidenum">
              <a:rPr lang="en-US" smtClean="0"/>
              <a:pPr/>
              <a:t>5</a:t>
            </a:fld>
            <a:endParaRPr lang="en-US"/>
          </a:p>
        </p:txBody>
      </p:sp>
    </p:spTree>
    <p:extLst>
      <p:ext uri="{BB962C8B-B14F-4D97-AF65-F5344CB8AC3E}">
        <p14:creationId xmlns:p14="http://schemas.microsoft.com/office/powerpoint/2010/main" val="51994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Fuel</a:t>
            </a:r>
            <a:r>
              <a:rPr lang="en-US" baseline="0" dirty="0" smtClean="0"/>
              <a:t> Mix Table: Seattle City Light, http://www.seattle.gov/light/green/greenpower/greenuppr.asp</a:t>
            </a:r>
          </a:p>
          <a:p>
            <a:r>
              <a:rPr lang="en-US" baseline="0" dirty="0" smtClean="0"/>
              <a:t>Photo: Skagit Hydroelectric Project, http://powerlines.seattle.gov/2013/03/07/skagit-hydroelectric-project-generates-500000-a-year-for-local-economy/</a:t>
            </a:r>
            <a:endParaRPr lang="en-US" dirty="0"/>
          </a:p>
        </p:txBody>
      </p:sp>
      <p:sp>
        <p:nvSpPr>
          <p:cNvPr id="4" name="Slide Number Placeholder 3"/>
          <p:cNvSpPr>
            <a:spLocks noGrp="1"/>
          </p:cNvSpPr>
          <p:nvPr>
            <p:ph type="sldNum" sz="quarter" idx="10"/>
          </p:nvPr>
        </p:nvSpPr>
        <p:spPr/>
        <p:txBody>
          <a:bodyPr/>
          <a:lstStyle/>
          <a:p>
            <a:fld id="{5AA3892C-5C22-4594-B8E3-A06C30F83ABE}" type="slidenum">
              <a:rPr lang="en-US" smtClean="0"/>
              <a:pPr/>
              <a:t>11</a:t>
            </a:fld>
            <a:endParaRPr lang="en-US"/>
          </a:p>
        </p:txBody>
      </p:sp>
    </p:spTree>
    <p:extLst>
      <p:ext uri="{BB962C8B-B14F-4D97-AF65-F5344CB8AC3E}">
        <p14:creationId xmlns:p14="http://schemas.microsoft.com/office/powerpoint/2010/main" val="106352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a:t>
            </a:r>
            <a:r>
              <a:rPr lang="en-US" baseline="0" dirty="0" smtClean="0"/>
              <a:t> Francisco </a:t>
            </a:r>
            <a:r>
              <a:rPr lang="en-US" baseline="0" dirty="0" err="1" smtClean="0"/>
              <a:t>Recology</a:t>
            </a:r>
            <a:r>
              <a:rPr lang="en-US" baseline="0" dirty="0" smtClean="0"/>
              <a:t> Bin Information: </a:t>
            </a:r>
            <a:r>
              <a:rPr lang="en-US" dirty="0" smtClean="0"/>
              <a:t>http://www.sfrecycling.com/index.php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Photograph: Flicker, </a:t>
            </a:r>
            <a:r>
              <a:rPr lang="en-US" b="0" dirty="0" smtClean="0"/>
              <a:t>Recycling and Resource Recovery Station at SF Green Festival,</a:t>
            </a:r>
            <a:r>
              <a:rPr lang="en-US" b="0" baseline="0" dirty="0" smtClean="0"/>
              <a:t> http://www.flickr.com/photos/44313045@N08/6339968506/</a:t>
            </a:r>
            <a:endParaRPr lang="en-US" b="0" dirty="0" smtClean="0"/>
          </a:p>
        </p:txBody>
      </p:sp>
      <p:sp>
        <p:nvSpPr>
          <p:cNvPr id="4" name="Slide Number Placeholder 3"/>
          <p:cNvSpPr>
            <a:spLocks noGrp="1"/>
          </p:cNvSpPr>
          <p:nvPr>
            <p:ph type="sldNum" sz="quarter" idx="10"/>
          </p:nvPr>
        </p:nvSpPr>
        <p:spPr/>
        <p:txBody>
          <a:bodyPr/>
          <a:lstStyle/>
          <a:p>
            <a:fld id="{5AA3892C-5C22-4594-B8E3-A06C30F83ABE}" type="slidenum">
              <a:rPr lang="en-US" smtClean="0"/>
              <a:pPr/>
              <a:t>12</a:t>
            </a:fld>
            <a:endParaRPr lang="en-US"/>
          </a:p>
        </p:txBody>
      </p:sp>
    </p:spTree>
    <p:extLst>
      <p:ext uri="{BB962C8B-B14F-4D97-AF65-F5344CB8AC3E}">
        <p14:creationId xmlns:p14="http://schemas.microsoft.com/office/powerpoint/2010/main" val="200884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 http://inhabitat.com/new-submission-33/</a:t>
            </a:r>
          </a:p>
          <a:p>
            <a:r>
              <a:rPr lang="en-US" dirty="0" smtClean="0"/>
              <a:t>Info: http://www.water-technology.net/projects/g-cans-project-tokyo-japan/</a:t>
            </a:r>
            <a:endParaRPr lang="en-US" dirty="0"/>
          </a:p>
        </p:txBody>
      </p:sp>
      <p:sp>
        <p:nvSpPr>
          <p:cNvPr id="4" name="Slide Number Placeholder 3"/>
          <p:cNvSpPr>
            <a:spLocks noGrp="1"/>
          </p:cNvSpPr>
          <p:nvPr>
            <p:ph type="sldNum" sz="quarter" idx="10"/>
          </p:nvPr>
        </p:nvSpPr>
        <p:spPr/>
        <p:txBody>
          <a:bodyPr/>
          <a:lstStyle/>
          <a:p>
            <a:fld id="{5AA3892C-5C22-4594-B8E3-A06C30F83ABE}" type="slidenum">
              <a:rPr lang="en-US" smtClean="0"/>
              <a:pPr/>
              <a:t>13</a:t>
            </a:fld>
            <a:endParaRPr lang="en-US"/>
          </a:p>
        </p:txBody>
      </p:sp>
    </p:spTree>
    <p:extLst>
      <p:ext uri="{BB962C8B-B14F-4D97-AF65-F5344CB8AC3E}">
        <p14:creationId xmlns:p14="http://schemas.microsoft.com/office/powerpoint/2010/main" val="385577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and Info: http://masdarcity.ae/en/</a:t>
            </a:r>
          </a:p>
          <a:p>
            <a:endParaRPr lang="en-US" dirty="0" smtClean="0"/>
          </a:p>
          <a:p>
            <a:r>
              <a:rPr lang="en-US" dirty="0" smtClean="0"/>
              <a:t>Master Plan Orientation:</a:t>
            </a:r>
            <a:r>
              <a:rPr lang="en-US" baseline="0" dirty="0" smtClean="0"/>
              <a:t> </a:t>
            </a:r>
            <a:r>
              <a:rPr lang="en-US" dirty="0" smtClean="0"/>
              <a:t>seeking the maximum efficiency gains at the lowest cost by optimally orienting the city grid and buildings to minimize solar heat gain on building walls and the street, while maximizing cooling nighttime breezes.</a:t>
            </a:r>
            <a:endParaRPr lang="en-US" b="1" dirty="0" smtClean="0"/>
          </a:p>
          <a:p>
            <a:endParaRPr lang="en-US" b="1" dirty="0" smtClean="0"/>
          </a:p>
          <a:p>
            <a:r>
              <a:rPr lang="en-US" b="0" dirty="0" smtClean="0"/>
              <a:t>Electric</a:t>
            </a:r>
            <a:r>
              <a:rPr lang="en-US" b="0" baseline="0" dirty="0" smtClean="0"/>
              <a:t> Transportation: </a:t>
            </a:r>
            <a:r>
              <a:rPr lang="en-US" dirty="0" smtClean="0"/>
              <a:t>In addition, a public transport system of electric buses, electric cars, and other clean-energy vehicles will provide transport within the city.</a:t>
            </a:r>
            <a:r>
              <a:rPr lang="en-US" baseline="0" dirty="0" smtClean="0"/>
              <a:t> </a:t>
            </a:r>
            <a:r>
              <a:rPr lang="en-US" dirty="0" smtClean="0"/>
              <a:t>Pilot Project: Electric Vehicles at </a:t>
            </a:r>
            <a:r>
              <a:rPr lang="en-US" dirty="0" err="1" smtClean="0"/>
              <a:t>Masdar</a:t>
            </a:r>
            <a:r>
              <a:rPr lang="en-US" dirty="0" smtClean="0"/>
              <a:t> Institute</a:t>
            </a:r>
            <a:endParaRPr lang="en-US" b="0" baseline="0" dirty="0" smtClean="0"/>
          </a:p>
          <a:p>
            <a:endParaRPr lang="en-US" b="0" baseline="0" dirty="0" smtClean="0"/>
          </a:p>
          <a:p>
            <a:r>
              <a:rPr lang="en-US" b="0" baseline="0" dirty="0" smtClean="0"/>
              <a:t>Energy: </a:t>
            </a:r>
            <a:r>
              <a:rPr lang="en-US" dirty="0" smtClean="0"/>
              <a:t>A 10MW solar photovoltaic plant is already operational within </a:t>
            </a:r>
            <a:r>
              <a:rPr lang="en-US" dirty="0" err="1" smtClean="0"/>
              <a:t>Masdar</a:t>
            </a:r>
            <a:r>
              <a:rPr lang="en-US" dirty="0" smtClean="0"/>
              <a:t> City, the largest such solar plant in the Middle East. It powers the first </a:t>
            </a:r>
            <a:r>
              <a:rPr lang="en-US" dirty="0" err="1" smtClean="0"/>
              <a:t>Masdar</a:t>
            </a:r>
            <a:r>
              <a:rPr lang="en-US" dirty="0" smtClean="0"/>
              <a:t> Institute buildings, the temporary </a:t>
            </a:r>
            <a:r>
              <a:rPr lang="en-US" dirty="0" err="1" smtClean="0"/>
              <a:t>Masdar</a:t>
            </a:r>
            <a:r>
              <a:rPr lang="en-US" dirty="0" smtClean="0"/>
              <a:t> administration buildings and many ongoing construction activities on site. Built across 22 hectares by Abu Dhabi-based </a:t>
            </a:r>
            <a:r>
              <a:rPr lang="en-US" dirty="0" err="1" smtClean="0"/>
              <a:t>Enviromena</a:t>
            </a:r>
            <a:r>
              <a:rPr lang="en-US" dirty="0" smtClean="0"/>
              <a:t>, the plant was connected to the Abu Dhabi power grid in April 2009 and consists of 50% thin film photovoltaic modules and 50% polycrystalline photovoltaic modules.</a:t>
            </a:r>
            <a:endParaRPr lang="en-US" b="0" dirty="0" smtClean="0"/>
          </a:p>
          <a:p>
            <a:endParaRPr lang="en-US" dirty="0"/>
          </a:p>
        </p:txBody>
      </p:sp>
      <p:sp>
        <p:nvSpPr>
          <p:cNvPr id="4" name="Slide Number Placeholder 3"/>
          <p:cNvSpPr>
            <a:spLocks noGrp="1"/>
          </p:cNvSpPr>
          <p:nvPr>
            <p:ph type="sldNum" sz="quarter" idx="10"/>
          </p:nvPr>
        </p:nvSpPr>
        <p:spPr/>
        <p:txBody>
          <a:bodyPr/>
          <a:lstStyle/>
          <a:p>
            <a:fld id="{5AA3892C-5C22-4594-B8E3-A06C30F83ABE}" type="slidenum">
              <a:rPr lang="en-US" smtClean="0"/>
              <a:pPr/>
              <a:t>14</a:t>
            </a:fld>
            <a:endParaRPr lang="en-US"/>
          </a:p>
        </p:txBody>
      </p:sp>
    </p:spTree>
    <p:extLst>
      <p:ext uri="{BB962C8B-B14F-4D97-AF65-F5344CB8AC3E}">
        <p14:creationId xmlns:p14="http://schemas.microsoft.com/office/powerpoint/2010/main" val="28151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Photo</a:t>
            </a:r>
            <a:r>
              <a:rPr lang="en-US" b="0" baseline="0" dirty="0" smtClean="0"/>
              <a:t> 1 &amp; 3</a:t>
            </a:r>
            <a:r>
              <a:rPr lang="en-US" b="0" dirty="0" smtClean="0"/>
              <a:t>: http://www.bbc.com/future/story/20120503-sustainable-cities-on-the-rise</a:t>
            </a:r>
          </a:p>
          <a:p>
            <a:r>
              <a:rPr lang="en-US" b="0" dirty="0" smtClean="0"/>
              <a:t>Photo 2: http://www.dac.dk/en/dac-cities/sustainable-cities-2/all-cases/master-plan/tianjin-a-model-eco-city-in-the-eastern-world/</a:t>
            </a:r>
          </a:p>
          <a:p>
            <a:endParaRPr lang="en-US" b="0" dirty="0" smtClean="0"/>
          </a:p>
          <a:p>
            <a:r>
              <a:rPr lang="en-US" b="0" dirty="0" smtClean="0"/>
              <a:t>http://www.tianjinecocity.gov.sg/bg_intro.htm</a:t>
            </a:r>
          </a:p>
          <a:p>
            <a:r>
              <a:rPr lang="en-US" sz="1200" b="0" kern="1200" dirty="0" smtClean="0">
                <a:solidFill>
                  <a:schemeClr val="tx1"/>
                </a:solidFill>
                <a:latin typeface="+mn-lt"/>
                <a:ea typeface="+mn-ea"/>
                <a:cs typeface="+mn-cs"/>
              </a:rPr>
              <a:t>-The Sino-Singapore Tianjin Eco-city’s vision is to be a thriving city which is socially harmonious, environmentally-friendly and resource-efficient.</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http://www.bbc.com/future/story/20120503-sustainable-cities-on-the-rise</a:t>
            </a:r>
          </a:p>
          <a:p>
            <a:r>
              <a:rPr lang="en-US" sz="1200" b="0" kern="1200" dirty="0" smtClean="0">
                <a:solidFill>
                  <a:schemeClr val="tx1"/>
                </a:solidFill>
                <a:latin typeface="+mn-lt"/>
                <a:ea typeface="+mn-ea"/>
                <a:cs typeface="+mn-cs"/>
              </a:rPr>
              <a:t>-When completed around 2020, it will have an estimated 350,000 residents.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http://www.tianjinecocity.gov.sg/bg_kpis.htm</a:t>
            </a:r>
          </a:p>
          <a:p>
            <a:r>
              <a:rPr lang="en-US" sz="1200" b="0" kern="1200" dirty="0" smtClean="0">
                <a:solidFill>
                  <a:schemeClr val="tx1"/>
                </a:solidFill>
                <a:latin typeface="+mn-lt"/>
                <a:ea typeface="+mn-ea"/>
                <a:cs typeface="+mn-cs"/>
              </a:rPr>
              <a:t>-The planning and development of the Eco-city is guided by a comprehensive set of Key Performance Indicators (KPIs) covering its ecological, economic and social development.  These KPI’s include:</a:t>
            </a:r>
          </a:p>
          <a:p>
            <a:r>
              <a:rPr lang="en-US" sz="1200" b="0" kern="1200" dirty="0" smtClean="0">
                <a:solidFill>
                  <a:schemeClr val="tx1"/>
                </a:solidFill>
                <a:latin typeface="+mn-lt"/>
                <a:ea typeface="+mn-ea"/>
                <a:cs typeface="+mn-cs"/>
              </a:rPr>
              <a:t>Good Natural Environment (air</a:t>
            </a:r>
            <a:r>
              <a:rPr lang="en-US" sz="1200" b="0" kern="1200" baseline="0" dirty="0" smtClean="0">
                <a:solidFill>
                  <a:schemeClr val="tx1"/>
                </a:solidFill>
                <a:latin typeface="+mn-lt"/>
                <a:ea typeface="+mn-ea"/>
                <a:cs typeface="+mn-cs"/>
              </a:rPr>
              <a:t> quality, water quality and cleanliness, etc.), healthy balance in the man-made environment (proportion of green buildings, native vegetation index, and per capita public green space), Good lifestyle habits (overall recycling rate, waste treatment, amount of free public housing, etc.), developing a dynamic and efficient economy (usage of renewable energy, use of water from non-traditional sources, employment-housing ratio index, etc.)</a:t>
            </a:r>
          </a:p>
          <a:p>
            <a:r>
              <a:rPr lang="en-US" sz="1200" b="0" kern="1200" dirty="0" smtClean="0">
                <a:solidFill>
                  <a:schemeClr val="tx1"/>
                </a:solidFill>
                <a:latin typeface="+mn-lt"/>
                <a:ea typeface="+mn-ea"/>
                <a:cs typeface="+mn-cs"/>
              </a:rPr>
              <a:t>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http://www.tianjinecocity.gov.sg/bg_masterplan.htm </a:t>
            </a:r>
          </a:p>
          <a:p>
            <a:r>
              <a:rPr lang="en-US" sz="1200" b="0" kern="1200" dirty="0" smtClean="0">
                <a:solidFill>
                  <a:schemeClr val="tx1"/>
                </a:solidFill>
                <a:latin typeface="+mn-lt"/>
                <a:ea typeface="+mn-ea"/>
                <a:cs typeface="+mn-cs"/>
              </a:rPr>
              <a:t>-The Tianjin Eco-city's Master Plan spells out the approved uses of its land. The Plan attempts to strike a balance between competing needs, including the social, economic and environmental needs of the Eco-city.</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-"1 Axis" – this refers to the Eco-valley cutting across the Eco-city, which is the green spine of the city. It links up the City Centre, the 2 sub-</a:t>
            </a:r>
            <a:r>
              <a:rPr lang="en-US" sz="1200" b="0" kern="1200" dirty="0" err="1" smtClean="0">
                <a:solidFill>
                  <a:schemeClr val="tx1"/>
                </a:solidFill>
                <a:latin typeface="+mn-lt"/>
                <a:ea typeface="+mn-ea"/>
                <a:cs typeface="+mn-cs"/>
              </a:rPr>
              <a:t>centres</a:t>
            </a:r>
            <a:r>
              <a:rPr lang="en-US" sz="1200" b="0" kern="1200" dirty="0" smtClean="0">
                <a:solidFill>
                  <a:schemeClr val="tx1"/>
                </a:solidFill>
                <a:latin typeface="+mn-lt"/>
                <a:ea typeface="+mn-ea"/>
                <a:cs typeface="+mn-cs"/>
              </a:rPr>
              <a:t> and the 4 districts in the Eco-city, and provides a scenic trail for pedestrians and cyclists. The tram system, which will be built to meet the Eco-city's transport needs, will run along the Eco-valley. "3 </a:t>
            </a:r>
            <a:r>
              <a:rPr lang="en-US" sz="1200" b="0" kern="1200" dirty="0" err="1" smtClean="0">
                <a:solidFill>
                  <a:schemeClr val="tx1"/>
                </a:solidFill>
                <a:latin typeface="+mn-lt"/>
                <a:ea typeface="+mn-ea"/>
                <a:cs typeface="+mn-cs"/>
              </a:rPr>
              <a:t>Centres</a:t>
            </a:r>
            <a:r>
              <a:rPr lang="en-US" sz="1200" b="0" kern="1200" dirty="0" smtClean="0">
                <a:solidFill>
                  <a:schemeClr val="tx1"/>
                </a:solidFill>
                <a:latin typeface="+mn-lt"/>
                <a:ea typeface="+mn-ea"/>
                <a:cs typeface="+mn-cs"/>
              </a:rPr>
              <a:t>" – this refers to the main City Centre on the promontory on the south bank of the Old </a:t>
            </a:r>
            <a:r>
              <a:rPr lang="en-US" sz="1200" b="0" kern="1200" dirty="0" err="1" smtClean="0">
                <a:solidFill>
                  <a:schemeClr val="tx1"/>
                </a:solidFill>
                <a:latin typeface="+mn-lt"/>
                <a:ea typeface="+mn-ea"/>
                <a:cs typeface="+mn-cs"/>
              </a:rPr>
              <a:t>Ji</a:t>
            </a:r>
            <a:r>
              <a:rPr lang="en-US" sz="1200" b="0" kern="1200" dirty="0" smtClean="0">
                <a:solidFill>
                  <a:schemeClr val="tx1"/>
                </a:solidFill>
                <a:latin typeface="+mn-lt"/>
                <a:ea typeface="+mn-ea"/>
                <a:cs typeface="+mn-cs"/>
              </a:rPr>
              <a:t> Canal and the two sub-</a:t>
            </a:r>
            <a:r>
              <a:rPr lang="en-US" sz="1200" b="0" kern="1200" dirty="0" err="1" smtClean="0">
                <a:solidFill>
                  <a:schemeClr val="tx1"/>
                </a:solidFill>
                <a:latin typeface="+mn-lt"/>
                <a:ea typeface="+mn-ea"/>
                <a:cs typeface="+mn-cs"/>
              </a:rPr>
              <a:t>centres</a:t>
            </a:r>
            <a:r>
              <a:rPr lang="en-US" sz="1200" b="0" kern="1200" dirty="0" smtClean="0">
                <a:solidFill>
                  <a:schemeClr val="tx1"/>
                </a:solidFill>
                <a:latin typeface="+mn-lt"/>
                <a:ea typeface="+mn-ea"/>
                <a:cs typeface="+mn-cs"/>
              </a:rPr>
              <a:t> in the south and the north. "4 Districts" – this refers to the residential districts in the southern, central, northern and north-eastern parts of the Eco-city. Each district contains several housing </a:t>
            </a:r>
            <a:r>
              <a:rPr lang="en-US" sz="1200" b="0" kern="1200" dirty="0" err="1" smtClean="0">
                <a:solidFill>
                  <a:schemeClr val="tx1"/>
                </a:solidFill>
                <a:latin typeface="+mn-lt"/>
                <a:ea typeface="+mn-ea"/>
                <a:cs typeface="+mn-cs"/>
              </a:rPr>
              <a:t>neighbourhoods</a:t>
            </a:r>
            <a:r>
              <a:rPr lang="en-US" sz="1200" b="0" kern="1200" dirty="0" smtClean="0">
                <a:solidFill>
                  <a:schemeClr val="tx1"/>
                </a:solidFill>
                <a:latin typeface="+mn-lt"/>
                <a:ea typeface="+mn-ea"/>
                <a:cs typeface="+mn-cs"/>
              </a:rPr>
              <a:t> comprising a variety of housing types, as well as their respective commercial and amenity </a:t>
            </a:r>
            <a:r>
              <a:rPr lang="en-US" sz="1200" b="0" kern="1200" dirty="0" err="1" smtClean="0">
                <a:solidFill>
                  <a:schemeClr val="tx1"/>
                </a:solidFill>
                <a:latin typeface="+mn-lt"/>
                <a:ea typeface="+mn-ea"/>
                <a:cs typeface="+mn-cs"/>
              </a:rPr>
              <a:t>centres</a:t>
            </a:r>
            <a:r>
              <a:rPr lang="en-US" sz="1200" b="0" kern="1200" dirty="0" smtClean="0">
                <a:solidFill>
                  <a:schemeClr val="tx1"/>
                </a:solidFill>
                <a:latin typeface="+mn-lt"/>
                <a:ea typeface="+mn-ea"/>
                <a:cs typeface="+mn-cs"/>
              </a:rPr>
              <a:t> serving their communities.</a:t>
            </a:r>
            <a:endParaRPr lang="en-US" b="0" dirty="0" smtClean="0"/>
          </a:p>
        </p:txBody>
      </p:sp>
      <p:sp>
        <p:nvSpPr>
          <p:cNvPr id="4" name="Slide Number Placeholder 3"/>
          <p:cNvSpPr>
            <a:spLocks noGrp="1"/>
          </p:cNvSpPr>
          <p:nvPr>
            <p:ph type="sldNum" sz="quarter" idx="10"/>
          </p:nvPr>
        </p:nvSpPr>
        <p:spPr/>
        <p:txBody>
          <a:bodyPr/>
          <a:lstStyle/>
          <a:p>
            <a:fld id="{5AA3892C-5C22-4594-B8E3-A06C30F83ABE}" type="slidenum">
              <a:rPr lang="en-US" smtClean="0"/>
              <a:pPr/>
              <a:t>15</a:t>
            </a:fld>
            <a:endParaRPr lang="en-US"/>
          </a:p>
        </p:txBody>
      </p:sp>
    </p:spTree>
    <p:extLst>
      <p:ext uri="{BB962C8B-B14F-4D97-AF65-F5344CB8AC3E}">
        <p14:creationId xmlns:p14="http://schemas.microsoft.com/office/powerpoint/2010/main" val="279599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http://www.aecom.com/vgn-ext-templating/v/index.jsp?vgnextoid=b5cdc892ca1a9310VgnVCM100000089e1bacRCRD&amp;vgnextchannel=865721f642b81310VgnVCM100000089e1bacRCRD&amp;vgnextfmt=default</a:t>
            </a:r>
            <a:endParaRPr lang="en-US" dirty="0"/>
          </a:p>
        </p:txBody>
      </p:sp>
      <p:sp>
        <p:nvSpPr>
          <p:cNvPr id="4" name="Slide Number Placeholder 3"/>
          <p:cNvSpPr>
            <a:spLocks noGrp="1"/>
          </p:cNvSpPr>
          <p:nvPr>
            <p:ph type="sldNum" sz="quarter" idx="10"/>
          </p:nvPr>
        </p:nvSpPr>
        <p:spPr/>
        <p:txBody>
          <a:bodyPr/>
          <a:lstStyle/>
          <a:p>
            <a:fld id="{5AA3892C-5C22-4594-B8E3-A06C30F83ABE}" type="slidenum">
              <a:rPr lang="en-US" smtClean="0"/>
              <a:pPr/>
              <a:t>16</a:t>
            </a:fld>
            <a:endParaRPr lang="en-US"/>
          </a:p>
        </p:txBody>
      </p:sp>
    </p:spTree>
    <p:extLst>
      <p:ext uri="{BB962C8B-B14F-4D97-AF65-F5344CB8AC3E}">
        <p14:creationId xmlns:p14="http://schemas.microsoft.com/office/powerpoint/2010/main" val="392088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A3892C-5C22-4594-B8E3-A06C30F83ABE}" type="slidenum">
              <a:rPr lang="en-US" smtClean="0"/>
              <a:pPr/>
              <a:t>17</a:t>
            </a:fld>
            <a:endParaRPr lang="en-US"/>
          </a:p>
        </p:txBody>
      </p:sp>
    </p:spTree>
    <p:extLst>
      <p:ext uri="{BB962C8B-B14F-4D97-AF65-F5344CB8AC3E}">
        <p14:creationId xmlns:p14="http://schemas.microsoft.com/office/powerpoint/2010/main" val="187872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May 23, 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May 23,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May 23,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May 23,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May 23,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May 23,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May 23,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May 23, 2013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May 23,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May 23, 2013</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May 23, 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May 23, 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gif"/><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jpeg"/><Relationship Id="rId3"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9.jpeg"/><Relationship Id="rId1" Type="http://schemas.openxmlformats.org/officeDocument/2006/relationships/slideLayout" Target="../slideLayouts/slideLayout9.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5.xml"/><Relationship Id="rId2"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5.xml"/><Relationship Id="rId2"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gif"/><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1004957"/>
            <a:ext cx="3313355" cy="1174936"/>
          </a:xfrm>
        </p:spPr>
        <p:txBody>
          <a:bodyPr>
            <a:normAutofit fontScale="90000"/>
          </a:bodyPr>
          <a:lstStyle/>
          <a:p>
            <a:r>
              <a:rPr lang="en-US" dirty="0" smtClean="0"/>
              <a:t>Sustainable Cities</a:t>
            </a:r>
            <a:endParaRPr lang="en-US" dirty="0"/>
          </a:p>
        </p:txBody>
      </p:sp>
      <p:sp>
        <p:nvSpPr>
          <p:cNvPr id="3" name="Subtitle 2"/>
          <p:cNvSpPr>
            <a:spLocks noGrp="1"/>
          </p:cNvSpPr>
          <p:nvPr>
            <p:ph type="subTitle" idx="1"/>
          </p:nvPr>
        </p:nvSpPr>
        <p:spPr>
          <a:xfrm>
            <a:off x="4733365" y="3721652"/>
            <a:ext cx="3309803" cy="2230783"/>
          </a:xfrm>
        </p:spPr>
        <p:txBody>
          <a:bodyPr>
            <a:normAutofit fontScale="77500" lnSpcReduction="20000"/>
          </a:bodyPr>
          <a:lstStyle/>
          <a:p>
            <a:r>
              <a:rPr lang="en-US" dirty="0" smtClean="0"/>
              <a:t>Benjamin Koontz</a:t>
            </a:r>
          </a:p>
          <a:p>
            <a:r>
              <a:rPr lang="en-US" dirty="0" smtClean="0"/>
              <a:t>Prince </a:t>
            </a:r>
            <a:r>
              <a:rPr lang="en-US" dirty="0" err="1" smtClean="0"/>
              <a:t>Osemwengie</a:t>
            </a:r>
            <a:endParaRPr lang="en-US" dirty="0" smtClean="0"/>
          </a:p>
          <a:p>
            <a:r>
              <a:rPr lang="en-US" dirty="0" smtClean="0"/>
              <a:t>Matthew Robinson</a:t>
            </a:r>
          </a:p>
          <a:p>
            <a:r>
              <a:rPr lang="en-US" dirty="0" smtClean="0"/>
              <a:t>Rachel </a:t>
            </a:r>
            <a:r>
              <a:rPr lang="en-US" dirty="0" err="1" smtClean="0"/>
              <a:t>Tobe</a:t>
            </a:r>
            <a:endParaRPr lang="en-US" dirty="0" smtClean="0"/>
          </a:p>
          <a:p>
            <a:endParaRPr lang="en-US" dirty="0"/>
          </a:p>
          <a:p>
            <a:r>
              <a:rPr lang="en-US" dirty="0" smtClean="0"/>
              <a:t>April 27, 2013</a:t>
            </a:r>
          </a:p>
          <a:p>
            <a:endParaRPr lang="en-US" dirty="0"/>
          </a:p>
          <a:p>
            <a:r>
              <a:rPr lang="en-US" dirty="0" smtClean="0"/>
              <a:t>Sustainable Urbanism</a:t>
            </a:r>
          </a:p>
          <a:p>
            <a:r>
              <a:rPr lang="en-US" dirty="0" smtClean="0"/>
              <a:t>Spring 2013</a:t>
            </a:r>
          </a:p>
          <a:p>
            <a:r>
              <a:rPr lang="en-US" dirty="0" smtClean="0"/>
              <a:t>University of Cincinnati, USA</a:t>
            </a:r>
          </a:p>
        </p:txBody>
      </p:sp>
      <p:sp>
        <p:nvSpPr>
          <p:cNvPr id="4" name="Rectangle 3"/>
          <p:cNvSpPr/>
          <p:nvPr/>
        </p:nvSpPr>
        <p:spPr>
          <a:xfrm>
            <a:off x="4733365" y="269641"/>
            <a:ext cx="1978427" cy="830997"/>
          </a:xfrm>
          <a:prstGeom prst="rect">
            <a:avLst/>
          </a:prstGeom>
        </p:spPr>
        <p:txBody>
          <a:bodyPr wrap="none">
            <a:spAutoFit/>
          </a:bodyPr>
          <a:lstStyle/>
          <a:p>
            <a:r>
              <a:rPr lang="ja-JP" altLang="en-US" sz="2400" dirty="0">
                <a:solidFill>
                  <a:schemeClr val="accent1"/>
                </a:solidFill>
                <a:latin typeface="+mj-lt"/>
                <a:ea typeface="+mj-ea"/>
                <a:cs typeface="+mj-cs"/>
              </a:rPr>
              <a:t>可持续发展   </a:t>
            </a:r>
            <a:endParaRPr lang="en-US" altLang="ja-JP" sz="2400" dirty="0" smtClean="0">
              <a:solidFill>
                <a:schemeClr val="accent1"/>
              </a:solidFill>
              <a:latin typeface="+mj-lt"/>
              <a:ea typeface="+mj-ea"/>
              <a:cs typeface="+mj-cs"/>
            </a:endParaRPr>
          </a:p>
          <a:p>
            <a:r>
              <a:rPr lang="ja-JP" altLang="en-US" sz="2400" dirty="0" smtClean="0">
                <a:solidFill>
                  <a:schemeClr val="accent1"/>
                </a:solidFill>
                <a:latin typeface="+mj-lt"/>
                <a:ea typeface="+mj-ea"/>
                <a:cs typeface="+mj-cs"/>
              </a:rPr>
              <a:t>城</a:t>
            </a:r>
            <a:r>
              <a:rPr lang="ja-JP" altLang="en-US" sz="2400" dirty="0">
                <a:solidFill>
                  <a:schemeClr val="accent1"/>
                </a:solidFill>
                <a:latin typeface="+mj-lt"/>
                <a:ea typeface="+mj-ea"/>
                <a:cs typeface="+mj-cs"/>
              </a:rPr>
              <a:t>市</a:t>
            </a:r>
            <a:endParaRPr lang="en-US" sz="2400" dirty="0">
              <a:solidFill>
                <a:schemeClr val="accent1"/>
              </a:solidFill>
              <a:latin typeface="+mj-lt"/>
              <a:ea typeface="+mj-ea"/>
              <a:cs typeface="+mj-cs"/>
            </a:endParaRPr>
          </a:p>
        </p:txBody>
      </p:sp>
    </p:spTree>
    <p:extLst>
      <p:ext uri="{BB962C8B-B14F-4D97-AF65-F5344CB8AC3E}">
        <p14:creationId xmlns:p14="http://schemas.microsoft.com/office/powerpoint/2010/main" val="326056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 in Existing Communities</a:t>
            </a:r>
            <a:endParaRPr lang="en-US" dirty="0"/>
          </a:p>
        </p:txBody>
      </p:sp>
      <p:sp>
        <p:nvSpPr>
          <p:cNvPr id="3" name="Content Placeholder 2"/>
          <p:cNvSpPr>
            <a:spLocks noGrp="1"/>
          </p:cNvSpPr>
          <p:nvPr>
            <p:ph idx="1"/>
          </p:nvPr>
        </p:nvSpPr>
        <p:spPr>
          <a:xfrm>
            <a:off x="1043492" y="2323653"/>
            <a:ext cx="4986605" cy="3641850"/>
          </a:xfrm>
        </p:spPr>
        <p:txBody>
          <a:bodyPr>
            <a:normAutofit fontScale="92500"/>
          </a:bodyPr>
          <a:lstStyle/>
          <a:p>
            <a:r>
              <a:rPr lang="en-US" dirty="0" smtClean="0"/>
              <a:t>Strengthen local </a:t>
            </a:r>
            <a:r>
              <a:rPr lang="en-US" b="1" dirty="0" err="1" smtClean="0"/>
              <a:t>brownfield</a:t>
            </a:r>
            <a:r>
              <a:rPr lang="en-US" dirty="0" smtClean="0"/>
              <a:t> programs</a:t>
            </a:r>
          </a:p>
          <a:p>
            <a:r>
              <a:rPr lang="en-US" dirty="0" smtClean="0"/>
              <a:t>Facilitate programs to encourage home </a:t>
            </a:r>
            <a:r>
              <a:rPr lang="en-US" b="1" dirty="0" smtClean="0"/>
              <a:t>renovation</a:t>
            </a:r>
            <a:r>
              <a:rPr lang="en-US" dirty="0" smtClean="0"/>
              <a:t> and </a:t>
            </a:r>
            <a:r>
              <a:rPr lang="en-US" b="1" dirty="0" smtClean="0"/>
              <a:t>rehabilitation</a:t>
            </a:r>
            <a:r>
              <a:rPr lang="en-US" dirty="0" smtClean="0"/>
              <a:t> in existing neighborhoods (Habitat for Humanity).</a:t>
            </a:r>
          </a:p>
          <a:p>
            <a:r>
              <a:rPr lang="en-US" dirty="0" smtClean="0"/>
              <a:t>Use incentives for business &amp; home owners to locate in areas with </a:t>
            </a:r>
            <a:r>
              <a:rPr lang="en-US" b="1" dirty="0" smtClean="0"/>
              <a:t>existing infrastructure</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030097" y="3608166"/>
            <a:ext cx="2383837" cy="2357337"/>
          </a:xfrm>
          <a:prstGeom prst="rect">
            <a:avLst/>
          </a:prstGeom>
          <a:ln>
            <a:solidFill>
              <a:schemeClr val="accent2">
                <a:lumMod val="75000"/>
              </a:schemeClr>
            </a:solidFill>
          </a:ln>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rcRect l="-197"/>
          <a:stretch>
            <a:fillRect/>
          </a:stretch>
        </p:blipFill>
        <p:spPr>
          <a:xfrm>
            <a:off x="6030097" y="1077835"/>
            <a:ext cx="2384854" cy="2357337"/>
          </a:xfrm>
          <a:prstGeom prst="rect">
            <a:avLst/>
          </a:prstGeom>
          <a:ln>
            <a:solidFill>
              <a:schemeClr val="accent2">
                <a:lumMod val="75000"/>
              </a:schemeClr>
            </a:solidFill>
          </a:ln>
        </p:spPr>
      </p:pic>
      <p:sp>
        <p:nvSpPr>
          <p:cNvPr id="11" name="Rectangle 10"/>
          <p:cNvSpPr/>
          <p:nvPr/>
        </p:nvSpPr>
        <p:spPr>
          <a:xfrm>
            <a:off x="4686091" y="50745"/>
            <a:ext cx="3411511" cy="1569660"/>
          </a:xfrm>
          <a:prstGeom prst="rect">
            <a:avLst/>
          </a:prstGeom>
        </p:spPr>
        <p:txBody>
          <a:bodyPr wrap="square">
            <a:spAutoFit/>
          </a:bodyPr>
          <a:lstStyle/>
          <a:p>
            <a:r>
              <a:rPr lang="ja-JP" altLang="en-US" sz="2400" smtClean="0">
                <a:solidFill>
                  <a:schemeClr val="accent1"/>
                </a:solidFill>
              </a:rPr>
              <a:t>加强社区</a:t>
            </a:r>
            <a:endParaRPr lang="en-US" altLang="en-US" sz="2400" dirty="0" smtClean="0">
              <a:solidFill>
                <a:schemeClr val="accent1"/>
              </a:solidFill>
            </a:endParaRPr>
          </a:p>
          <a:p>
            <a:endParaRPr lang="en-US" altLang="en-US" sz="2400" dirty="0" smtClean="0">
              <a:solidFill>
                <a:schemeClr val="accent1"/>
              </a:solidFill>
            </a:endParaRPr>
          </a:p>
          <a:p>
            <a:endParaRPr lang="en-US" altLang="en-US" sz="2400" dirty="0" smtClean="0">
              <a:solidFill>
                <a:schemeClr val="accent1"/>
              </a:solidFill>
            </a:endParaRPr>
          </a:p>
          <a:p>
            <a:r>
              <a:rPr lang="en-US" altLang="ja-JP" sz="2400" dirty="0" smtClean="0">
                <a:solidFill>
                  <a:schemeClr val="accent1"/>
                </a:solidFill>
              </a:rPr>
              <a:t> </a:t>
            </a:r>
            <a:endParaRPr lang="en-US" altLang="en-US" sz="2400" dirty="0">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2438478"/>
            <a:ext cx="3300984" cy="1463040"/>
          </a:xfrm>
        </p:spPr>
        <p:txBody>
          <a:bodyPr/>
          <a:lstStyle/>
          <a:p>
            <a:r>
              <a:rPr lang="en-US" dirty="0" smtClean="0"/>
              <a:t>Seattle, Washington, USA</a:t>
            </a:r>
            <a:endParaRPr lang="en-US" dirty="0"/>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2255" y="3979642"/>
            <a:ext cx="3370499" cy="2109536"/>
          </a:xfrm>
          <a:prstGeom prst="rect">
            <a:avLst/>
          </a:prstGeom>
        </p:spPr>
      </p:pic>
      <p:sp>
        <p:nvSpPr>
          <p:cNvPr id="9" name="TextBox 8"/>
          <p:cNvSpPr txBox="1"/>
          <p:nvPr/>
        </p:nvSpPr>
        <p:spPr>
          <a:xfrm>
            <a:off x="1016146" y="4533574"/>
            <a:ext cx="2554955" cy="1569660"/>
          </a:xfrm>
          <a:prstGeom prst="rect">
            <a:avLst/>
          </a:prstGeom>
          <a:noFill/>
        </p:spPr>
        <p:txBody>
          <a:bodyPr wrap="square" rtlCol="0">
            <a:spAutoFit/>
          </a:bodyPr>
          <a:lstStyle/>
          <a:p>
            <a:r>
              <a:rPr lang="en-US" sz="3200" b="1" dirty="0" smtClean="0">
                <a:solidFill>
                  <a:schemeClr val="bg1"/>
                </a:solidFill>
              </a:rPr>
              <a:t>over 99% renewable energy </a:t>
            </a:r>
            <a:endParaRPr lang="en-US" sz="3200" b="1" dirty="0">
              <a:solidFill>
                <a:schemeClr val="bg1"/>
              </a:solidFill>
            </a:endParaRPr>
          </a:p>
        </p:txBody>
      </p:sp>
      <p:sp>
        <p:nvSpPr>
          <p:cNvPr id="30" name="Double Brace 29"/>
          <p:cNvSpPr/>
          <p:nvPr/>
        </p:nvSpPr>
        <p:spPr>
          <a:xfrm>
            <a:off x="4734424" y="4510216"/>
            <a:ext cx="3378330" cy="630195"/>
          </a:xfrm>
          <a:prstGeom prst="bracePair">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Elbow Connector 39"/>
          <p:cNvCxnSpPr>
            <a:endCxn id="30" idx="1"/>
          </p:cNvCxnSpPr>
          <p:nvPr/>
        </p:nvCxnSpPr>
        <p:spPr>
          <a:xfrm flipV="1">
            <a:off x="3435178" y="4825314"/>
            <a:ext cx="1299246" cy="493090"/>
          </a:xfrm>
          <a:prstGeom prst="bentConnector3">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p:nvSpPr>
        <p:spPr>
          <a:xfrm>
            <a:off x="4742255" y="619475"/>
            <a:ext cx="2856155" cy="432309"/>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t>Retrofitting Existing Cities</a:t>
            </a:r>
            <a:endParaRPr lang="en-US" sz="1800" dirty="0"/>
          </a:p>
        </p:txBody>
      </p:sp>
      <p:sp>
        <p:nvSpPr>
          <p:cNvPr id="44" name="Text Placeholder 2"/>
          <p:cNvSpPr txBox="1">
            <a:spLocks/>
          </p:cNvSpPr>
          <p:nvPr/>
        </p:nvSpPr>
        <p:spPr>
          <a:xfrm>
            <a:off x="4742255" y="1056081"/>
            <a:ext cx="1286847" cy="391296"/>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3200"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8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24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20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9pPr>
          </a:lstStyle>
          <a:p>
            <a:r>
              <a:rPr lang="en-US" dirty="0" smtClean="0">
                <a:solidFill>
                  <a:schemeClr val="accent2">
                    <a:lumMod val="75000"/>
                  </a:schemeClr>
                </a:solidFill>
              </a:rPr>
              <a:t>Energy</a:t>
            </a:r>
            <a:endParaRPr lang="en-US" dirty="0">
              <a:solidFill>
                <a:schemeClr val="accent2">
                  <a:lumMod val="75000"/>
                </a:schemeClr>
              </a:solidFill>
            </a:endParaRPr>
          </a:p>
        </p:txBody>
      </p:sp>
      <p:sp>
        <p:nvSpPr>
          <p:cNvPr id="3" name="Rectangle 2"/>
          <p:cNvSpPr/>
          <p:nvPr/>
        </p:nvSpPr>
        <p:spPr>
          <a:xfrm>
            <a:off x="4734424" y="38100"/>
            <a:ext cx="800219" cy="461665"/>
          </a:xfrm>
          <a:prstGeom prst="rect">
            <a:avLst/>
          </a:prstGeom>
        </p:spPr>
        <p:txBody>
          <a:bodyPr wrap="none">
            <a:spAutoFit/>
          </a:bodyPr>
          <a:lstStyle/>
          <a:p>
            <a:r>
              <a:rPr lang="ja-JP" altLang="en-US" sz="2400" dirty="0">
                <a:solidFill>
                  <a:schemeClr val="accent1"/>
                </a:solidFill>
              </a:rPr>
              <a:t>能源</a:t>
            </a:r>
            <a:endParaRPr lang="en-US" sz="2400" dirty="0">
              <a:solidFill>
                <a:schemeClr val="accent1"/>
              </a:solidFill>
            </a:endParaRPr>
          </a:p>
        </p:txBody>
      </p:sp>
    </p:spTree>
    <p:extLst>
      <p:ext uri="{BB962C8B-B14F-4D97-AF65-F5344CB8AC3E}">
        <p14:creationId xmlns:p14="http://schemas.microsoft.com/office/powerpoint/2010/main" val="330701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2438478"/>
            <a:ext cx="3300984" cy="1463040"/>
          </a:xfrm>
        </p:spPr>
        <p:txBody>
          <a:bodyPr/>
          <a:lstStyle/>
          <a:p>
            <a:r>
              <a:rPr lang="en-US" dirty="0"/>
              <a:t>San Francisco, California, USA</a:t>
            </a:r>
          </a:p>
        </p:txBody>
      </p:sp>
      <p:sp>
        <p:nvSpPr>
          <p:cNvPr id="4" name="Text Placeholder 3"/>
          <p:cNvSpPr>
            <a:spLocks noGrp="1"/>
          </p:cNvSpPr>
          <p:nvPr>
            <p:ph type="body" sz="half" idx="2"/>
          </p:nvPr>
        </p:nvSpPr>
        <p:spPr/>
        <p:txBody>
          <a:bodyPr>
            <a:normAutofit fontScale="92500" lnSpcReduction="10000"/>
          </a:bodyPr>
          <a:lstStyle/>
          <a:p>
            <a:r>
              <a:rPr lang="en-US" dirty="0" smtClean="0"/>
              <a:t>City requires residents and businesses to separate their trash:</a:t>
            </a:r>
          </a:p>
          <a:p>
            <a:endParaRPr lang="en-US" dirty="0" smtClean="0"/>
          </a:p>
          <a:p>
            <a:r>
              <a:rPr lang="en-US" dirty="0" smtClean="0">
                <a:solidFill>
                  <a:srgbClr val="00B0F0"/>
                </a:solidFill>
              </a:rPr>
              <a:t>Blue</a:t>
            </a:r>
            <a:r>
              <a:rPr lang="en-US" dirty="0" smtClean="0"/>
              <a:t> – Recyclables</a:t>
            </a:r>
          </a:p>
          <a:p>
            <a:r>
              <a:rPr lang="en-US" dirty="0" smtClean="0">
                <a:solidFill>
                  <a:schemeClr val="bg2">
                    <a:lumMod val="50000"/>
                  </a:schemeClr>
                </a:solidFill>
              </a:rPr>
              <a:t>Green</a:t>
            </a:r>
            <a:r>
              <a:rPr lang="en-US" dirty="0" smtClean="0"/>
              <a:t> – Compostable</a:t>
            </a:r>
          </a:p>
          <a:p>
            <a:r>
              <a:rPr lang="en-US" dirty="0" smtClean="0">
                <a:solidFill>
                  <a:schemeClr val="tx1"/>
                </a:solidFill>
              </a:rPr>
              <a:t>Black</a:t>
            </a:r>
            <a:r>
              <a:rPr lang="en-US" dirty="0" smtClean="0"/>
              <a:t> - Trash</a:t>
            </a:r>
          </a:p>
        </p:txBody>
      </p:sp>
      <p:sp>
        <p:nvSpPr>
          <p:cNvPr id="9" name="TextBox 8"/>
          <p:cNvSpPr txBox="1"/>
          <p:nvPr/>
        </p:nvSpPr>
        <p:spPr>
          <a:xfrm>
            <a:off x="1115002" y="5719846"/>
            <a:ext cx="2554955" cy="369332"/>
          </a:xfrm>
          <a:prstGeom prst="rect">
            <a:avLst/>
          </a:prstGeom>
          <a:noFill/>
        </p:spPr>
        <p:txBody>
          <a:bodyPr wrap="square" rtlCol="0">
            <a:spAutoFit/>
          </a:bodyPr>
          <a:lstStyle/>
          <a:p>
            <a:r>
              <a:rPr lang="en-US" b="1" dirty="0" smtClean="0">
                <a:solidFill>
                  <a:schemeClr val="bg1"/>
                </a:solidFill>
              </a:rPr>
              <a:t>Over 99% Renewable </a:t>
            </a:r>
            <a:endParaRPr lang="en-US" b="1" dirty="0">
              <a:solidFill>
                <a:schemeClr val="bg1"/>
              </a:solidFill>
            </a:endParaRPr>
          </a:p>
        </p:txBody>
      </p:sp>
      <p:pic>
        <p:nvPicPr>
          <p:cNvPr id="15" name="Picture Placeholder 14"/>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p:pic>
      <p:sp>
        <p:nvSpPr>
          <p:cNvPr id="21" name="TextBox 20"/>
          <p:cNvSpPr txBox="1"/>
          <p:nvPr/>
        </p:nvSpPr>
        <p:spPr>
          <a:xfrm>
            <a:off x="1016146" y="4533574"/>
            <a:ext cx="2900946" cy="1569660"/>
          </a:xfrm>
          <a:prstGeom prst="rect">
            <a:avLst/>
          </a:prstGeom>
          <a:noFill/>
        </p:spPr>
        <p:txBody>
          <a:bodyPr wrap="square" rtlCol="0">
            <a:spAutoFit/>
          </a:bodyPr>
          <a:lstStyle/>
          <a:p>
            <a:r>
              <a:rPr lang="en-US" sz="3200" b="1" dirty="0" smtClean="0">
                <a:solidFill>
                  <a:schemeClr val="bg1"/>
                </a:solidFill>
              </a:rPr>
              <a:t>80 % of waste not sent to landfills</a:t>
            </a:r>
          </a:p>
        </p:txBody>
      </p:sp>
      <p:sp>
        <p:nvSpPr>
          <p:cNvPr id="23" name="Title 1"/>
          <p:cNvSpPr txBox="1">
            <a:spLocks/>
          </p:cNvSpPr>
          <p:nvPr/>
        </p:nvSpPr>
        <p:spPr>
          <a:xfrm>
            <a:off x="4742255" y="619475"/>
            <a:ext cx="2856155" cy="432309"/>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t>Retrofitting Existing Cities</a:t>
            </a:r>
            <a:endParaRPr lang="en-US" sz="1800" dirty="0"/>
          </a:p>
        </p:txBody>
      </p:sp>
      <p:sp>
        <p:nvSpPr>
          <p:cNvPr id="24" name="Text Placeholder 2"/>
          <p:cNvSpPr txBox="1">
            <a:spLocks/>
          </p:cNvSpPr>
          <p:nvPr/>
        </p:nvSpPr>
        <p:spPr>
          <a:xfrm>
            <a:off x="4742255" y="1056081"/>
            <a:ext cx="1286847" cy="391296"/>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3200"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8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24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20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9pPr>
          </a:lstStyle>
          <a:p>
            <a:r>
              <a:rPr lang="en-US" dirty="0" smtClean="0">
                <a:solidFill>
                  <a:schemeClr val="accent2">
                    <a:lumMod val="75000"/>
                  </a:schemeClr>
                </a:solidFill>
              </a:rPr>
              <a:t>Waste</a:t>
            </a:r>
            <a:endParaRPr lang="en-US" dirty="0">
              <a:solidFill>
                <a:schemeClr val="accent2">
                  <a:lumMod val="75000"/>
                </a:schemeClr>
              </a:solidFill>
            </a:endParaRPr>
          </a:p>
        </p:txBody>
      </p:sp>
      <p:sp>
        <p:nvSpPr>
          <p:cNvPr id="10" name="Rectangle 9"/>
          <p:cNvSpPr/>
          <p:nvPr/>
        </p:nvSpPr>
        <p:spPr>
          <a:xfrm>
            <a:off x="4742255" y="31234"/>
            <a:ext cx="800219" cy="461665"/>
          </a:xfrm>
          <a:prstGeom prst="rect">
            <a:avLst/>
          </a:prstGeom>
        </p:spPr>
        <p:txBody>
          <a:bodyPr wrap="none">
            <a:spAutoFit/>
          </a:bodyPr>
          <a:lstStyle/>
          <a:p>
            <a:r>
              <a:rPr lang="ja-JP" altLang="en-US" sz="2400" dirty="0">
                <a:solidFill>
                  <a:schemeClr val="accent1"/>
                </a:solidFill>
              </a:rPr>
              <a:t>垃圾</a:t>
            </a:r>
            <a:endParaRPr lang="en-US" sz="2400" dirty="0">
              <a:solidFill>
                <a:schemeClr val="accent1"/>
              </a:solidFill>
            </a:endParaRPr>
          </a:p>
        </p:txBody>
      </p:sp>
    </p:spTree>
    <p:extLst>
      <p:ext uri="{BB962C8B-B14F-4D97-AF65-F5344CB8AC3E}">
        <p14:creationId xmlns:p14="http://schemas.microsoft.com/office/powerpoint/2010/main" val="142963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2438478"/>
            <a:ext cx="3300984" cy="1463040"/>
          </a:xfrm>
        </p:spPr>
        <p:txBody>
          <a:bodyPr/>
          <a:lstStyle/>
          <a:p>
            <a:pPr lvl="1"/>
            <a:r>
              <a:rPr lang="en-US" sz="2800" kern="1200" dirty="0" smtClean="0">
                <a:solidFill>
                  <a:srgbClr val="94C600"/>
                </a:solidFill>
                <a:latin typeface="Century Gothic"/>
                <a:ea typeface="+mj-ea"/>
                <a:cs typeface="+mj-cs"/>
              </a:rPr>
              <a:t>Saitama, Japan</a:t>
            </a:r>
            <a:endParaRPr lang="en-US" dirty="0"/>
          </a:p>
        </p:txBody>
      </p:sp>
      <p:sp>
        <p:nvSpPr>
          <p:cNvPr id="4" name="Text Placeholder 3"/>
          <p:cNvSpPr>
            <a:spLocks noGrp="1"/>
          </p:cNvSpPr>
          <p:nvPr>
            <p:ph type="body" sz="half" idx="2"/>
          </p:nvPr>
        </p:nvSpPr>
        <p:spPr>
          <a:xfrm>
            <a:off x="4734630" y="4133088"/>
            <a:ext cx="3300573" cy="1956090"/>
          </a:xfrm>
        </p:spPr>
        <p:txBody>
          <a:bodyPr>
            <a:normAutofit/>
          </a:bodyPr>
          <a:lstStyle/>
          <a:p>
            <a:r>
              <a:rPr lang="en-US" dirty="0" smtClean="0"/>
              <a:t>Metropolitan Area Outer Discharge Channel</a:t>
            </a:r>
          </a:p>
          <a:p>
            <a:pPr marL="285750" indent="-285750">
              <a:buFont typeface="Arial" pitchFamily="34" charset="0"/>
              <a:buChar char="•"/>
            </a:pPr>
            <a:r>
              <a:rPr lang="en-US" dirty="0" smtClean="0"/>
              <a:t>World's </a:t>
            </a:r>
            <a:r>
              <a:rPr lang="en-US" dirty="0"/>
              <a:t>largest underground flood water diversion facility</a:t>
            </a:r>
            <a:endParaRPr lang="en-US" dirty="0" smtClean="0"/>
          </a:p>
          <a:p>
            <a:pPr marL="285750" indent="-285750">
              <a:buFont typeface="Arial" pitchFamily="34" charset="0"/>
              <a:buChar char="•"/>
            </a:pPr>
            <a:r>
              <a:rPr lang="en-US" dirty="0" smtClean="0"/>
              <a:t>Reduces flooding stress during typhoons &amp; rain</a:t>
            </a:r>
          </a:p>
          <a:p>
            <a:endParaRPr lang="en-US" dirty="0"/>
          </a:p>
        </p:txBody>
      </p:sp>
      <p:sp>
        <p:nvSpPr>
          <p:cNvPr id="9" name="TextBox 8"/>
          <p:cNvSpPr txBox="1"/>
          <p:nvPr/>
        </p:nvSpPr>
        <p:spPr>
          <a:xfrm>
            <a:off x="1115002" y="5719846"/>
            <a:ext cx="2554955" cy="369332"/>
          </a:xfrm>
          <a:prstGeom prst="rect">
            <a:avLst/>
          </a:prstGeom>
          <a:noFill/>
        </p:spPr>
        <p:txBody>
          <a:bodyPr wrap="square" rtlCol="0">
            <a:spAutoFit/>
          </a:bodyPr>
          <a:lstStyle/>
          <a:p>
            <a:r>
              <a:rPr lang="en-US" b="1" dirty="0" smtClean="0">
                <a:solidFill>
                  <a:schemeClr val="bg1"/>
                </a:solidFill>
              </a:rPr>
              <a:t>Over 99% Renewable </a:t>
            </a:r>
            <a:endParaRPr lang="en-US" b="1" dirty="0">
              <a:solidFill>
                <a:schemeClr val="bg1"/>
              </a:solidFill>
            </a:endParaRPr>
          </a:p>
        </p:txBody>
      </p:sp>
      <p:sp>
        <p:nvSpPr>
          <p:cNvPr id="21" name="TextBox 20"/>
          <p:cNvSpPr txBox="1"/>
          <p:nvPr/>
        </p:nvSpPr>
        <p:spPr>
          <a:xfrm>
            <a:off x="1016146" y="4533574"/>
            <a:ext cx="2900946" cy="1569660"/>
          </a:xfrm>
          <a:prstGeom prst="rect">
            <a:avLst/>
          </a:prstGeom>
          <a:noFill/>
        </p:spPr>
        <p:txBody>
          <a:bodyPr wrap="square" rtlCol="0">
            <a:spAutoFit/>
          </a:bodyPr>
          <a:lstStyle/>
          <a:p>
            <a:r>
              <a:rPr lang="en-US" sz="3200" b="1" dirty="0" smtClean="0">
                <a:solidFill>
                  <a:schemeClr val="bg1"/>
                </a:solidFill>
              </a:rPr>
              <a:t>80 % of waste not sent to landfills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3788" y="716643"/>
            <a:ext cx="3361043" cy="299857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15253" y="3715220"/>
            <a:ext cx="3349577" cy="2469534"/>
          </a:xfrm>
          <a:prstGeom prst="rect">
            <a:avLst/>
          </a:prstGeom>
        </p:spPr>
      </p:pic>
      <p:sp>
        <p:nvSpPr>
          <p:cNvPr id="16" name="TextBox 15"/>
          <p:cNvSpPr txBox="1"/>
          <p:nvPr/>
        </p:nvSpPr>
        <p:spPr>
          <a:xfrm>
            <a:off x="1007905" y="5056684"/>
            <a:ext cx="2900946" cy="1077218"/>
          </a:xfrm>
          <a:prstGeom prst="rect">
            <a:avLst/>
          </a:prstGeom>
          <a:noFill/>
        </p:spPr>
        <p:txBody>
          <a:bodyPr wrap="square" rtlCol="0">
            <a:spAutoFit/>
          </a:bodyPr>
          <a:lstStyle/>
          <a:p>
            <a:r>
              <a:rPr lang="en-US" sz="3200" b="1" dirty="0" smtClean="0">
                <a:solidFill>
                  <a:schemeClr val="bg1"/>
                </a:solidFill>
              </a:rPr>
              <a:t>Reduce flood area by 80%</a:t>
            </a:r>
          </a:p>
        </p:txBody>
      </p:sp>
      <p:sp>
        <p:nvSpPr>
          <p:cNvPr id="17" name="Title 1"/>
          <p:cNvSpPr txBox="1">
            <a:spLocks/>
          </p:cNvSpPr>
          <p:nvPr/>
        </p:nvSpPr>
        <p:spPr>
          <a:xfrm>
            <a:off x="4742255" y="619475"/>
            <a:ext cx="2856155" cy="432309"/>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t>Retrofitting Existing Cities</a:t>
            </a:r>
            <a:endParaRPr lang="en-US" sz="1800" dirty="0"/>
          </a:p>
        </p:txBody>
      </p:sp>
      <p:sp>
        <p:nvSpPr>
          <p:cNvPr id="18" name="Text Placeholder 2"/>
          <p:cNvSpPr txBox="1">
            <a:spLocks/>
          </p:cNvSpPr>
          <p:nvPr/>
        </p:nvSpPr>
        <p:spPr>
          <a:xfrm>
            <a:off x="4742255" y="1056081"/>
            <a:ext cx="1286847" cy="391296"/>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3200"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8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24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20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9pPr>
          </a:lstStyle>
          <a:p>
            <a:r>
              <a:rPr lang="en-US" dirty="0" smtClean="0">
                <a:solidFill>
                  <a:schemeClr val="accent2">
                    <a:lumMod val="75000"/>
                  </a:schemeClr>
                </a:solidFill>
              </a:rPr>
              <a:t>Water</a:t>
            </a:r>
            <a:endParaRPr lang="en-US" dirty="0">
              <a:solidFill>
                <a:schemeClr val="accent2">
                  <a:lumMod val="75000"/>
                </a:schemeClr>
              </a:solidFill>
            </a:endParaRPr>
          </a:p>
        </p:txBody>
      </p:sp>
      <p:sp>
        <p:nvSpPr>
          <p:cNvPr id="12" name="Rectangle 11"/>
          <p:cNvSpPr/>
          <p:nvPr/>
        </p:nvSpPr>
        <p:spPr>
          <a:xfrm>
            <a:off x="4762936" y="45812"/>
            <a:ext cx="492443" cy="461665"/>
          </a:xfrm>
          <a:prstGeom prst="rect">
            <a:avLst/>
          </a:prstGeom>
        </p:spPr>
        <p:txBody>
          <a:bodyPr wrap="none">
            <a:spAutoFit/>
          </a:bodyPr>
          <a:lstStyle/>
          <a:p>
            <a:r>
              <a:rPr lang="ja-JP" altLang="en-US" sz="2400" dirty="0">
                <a:solidFill>
                  <a:schemeClr val="accent1"/>
                </a:solidFill>
              </a:rPr>
              <a:t>水</a:t>
            </a:r>
            <a:endParaRPr lang="en-US" sz="2400" dirty="0">
              <a:solidFill>
                <a:schemeClr val="accent1"/>
              </a:solidFill>
            </a:endParaRPr>
          </a:p>
        </p:txBody>
      </p:sp>
    </p:spTree>
    <p:extLst>
      <p:ext uri="{BB962C8B-B14F-4D97-AF65-F5344CB8AC3E}">
        <p14:creationId xmlns:p14="http://schemas.microsoft.com/office/powerpoint/2010/main" val="19803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icture Placeholder 20"/>
          <p:cNvSpPr>
            <a:spLocks noGrp="1"/>
          </p:cNvSpPr>
          <p:nvPr>
            <p:ph type="pic" idx="1"/>
          </p:nvPr>
        </p:nvSpPr>
        <p:spPr/>
      </p:sp>
      <p:sp>
        <p:nvSpPr>
          <p:cNvPr id="2" name="Title 1"/>
          <p:cNvSpPr>
            <a:spLocks noGrp="1"/>
          </p:cNvSpPr>
          <p:nvPr>
            <p:ph type="title"/>
          </p:nvPr>
        </p:nvSpPr>
        <p:spPr>
          <a:xfrm>
            <a:off x="4734424" y="2441448"/>
            <a:ext cx="3300984" cy="1463040"/>
          </a:xfrm>
        </p:spPr>
        <p:txBody>
          <a:bodyPr>
            <a:normAutofit fontScale="90000"/>
          </a:bodyPr>
          <a:lstStyle/>
          <a:p>
            <a:r>
              <a:rPr lang="en-US" dirty="0" err="1" smtClean="0"/>
              <a:t>Madsar</a:t>
            </a:r>
            <a:r>
              <a:rPr lang="en-US" dirty="0" smtClean="0"/>
              <a:t> City,</a:t>
            </a:r>
            <a:br>
              <a:rPr lang="en-US" dirty="0" smtClean="0"/>
            </a:br>
            <a:r>
              <a:rPr lang="en-US" dirty="0" smtClean="0"/>
              <a:t>Abu Dhabi</a:t>
            </a:r>
            <a:r>
              <a:rPr lang="en-US" dirty="0"/>
              <a:t>, United Arab Emirates</a:t>
            </a:r>
          </a:p>
        </p:txBody>
      </p:sp>
      <p:sp>
        <p:nvSpPr>
          <p:cNvPr id="4" name="Text Placeholder 3"/>
          <p:cNvSpPr>
            <a:spLocks noGrp="1"/>
          </p:cNvSpPr>
          <p:nvPr>
            <p:ph type="body" sz="half" idx="2"/>
          </p:nvPr>
        </p:nvSpPr>
        <p:spPr>
          <a:xfrm>
            <a:off x="4734630" y="3904488"/>
            <a:ext cx="3300573" cy="2144601"/>
          </a:xfrm>
        </p:spPr>
        <p:txBody>
          <a:bodyPr>
            <a:normAutofit/>
          </a:bodyPr>
          <a:lstStyle/>
          <a:p>
            <a:pPr marL="285750" indent="-285750">
              <a:buFont typeface="Arial" pitchFamily="34" charset="0"/>
              <a:buChar char="•"/>
            </a:pPr>
            <a:r>
              <a:rPr lang="en-US" dirty="0" smtClean="0"/>
              <a:t>Planned orientation of buildings for maximum energy efficiency</a:t>
            </a:r>
          </a:p>
          <a:p>
            <a:pPr marL="285750" indent="-285750">
              <a:buFont typeface="Arial" pitchFamily="34" charset="0"/>
              <a:buChar char="•"/>
            </a:pPr>
            <a:r>
              <a:rPr lang="en-US" dirty="0" smtClean="0"/>
              <a:t>Public transit is electric; pilot program for electric cars</a:t>
            </a:r>
          </a:p>
          <a:p>
            <a:pPr marL="285750" indent="-285750">
              <a:buFont typeface="Arial" pitchFamily="34" charset="0"/>
              <a:buChar char="•"/>
            </a:pPr>
            <a:r>
              <a:rPr lang="en-US" dirty="0" smtClean="0"/>
              <a:t>A solar power plant provides all city energy needs</a:t>
            </a:r>
            <a:endParaRPr lang="en-US" dirty="0"/>
          </a:p>
        </p:txBody>
      </p:sp>
      <p:sp>
        <p:nvSpPr>
          <p:cNvPr id="5" name="Title 1"/>
          <p:cNvSpPr txBox="1">
            <a:spLocks/>
          </p:cNvSpPr>
          <p:nvPr/>
        </p:nvSpPr>
        <p:spPr>
          <a:xfrm>
            <a:off x="4742255" y="619475"/>
            <a:ext cx="2856155" cy="432309"/>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t>Building New Cities</a:t>
            </a:r>
            <a:endParaRPr lang="en-US" sz="1800" dirty="0"/>
          </a:p>
        </p:txBody>
      </p:sp>
      <p:pic>
        <p:nvPicPr>
          <p:cNvPr id="11" name="Picture Placeholder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5208" y="4148611"/>
            <a:ext cx="3359623" cy="2013295"/>
          </a:xfrm>
          <a:prstGeom prst="rect">
            <a:avLst/>
          </a:prstGeom>
        </p:spPr>
      </p:pic>
      <p:pic>
        <p:nvPicPr>
          <p:cNvPr id="14" name="Picture Placeholder 1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05208" y="2512088"/>
            <a:ext cx="3359623" cy="1899138"/>
          </a:xfrm>
          <a:prstGeom prst="rect">
            <a:avLst/>
          </a:prstGeom>
        </p:spPr>
      </p:pic>
      <p:pic>
        <p:nvPicPr>
          <p:cNvPr id="20" name="Picture Placeholder 18"/>
          <p:cNvPicPr>
            <a:picLocks noChangeAspect="1"/>
          </p:cNvPicPr>
          <p:nvPr/>
        </p:nvPicPr>
        <p:blipFill rotWithShape="1">
          <a:blip r:embed="rId5" cstate="email">
            <a:extLst>
              <a:ext uri="{28A0092B-C50C-407E-A947-70E740481C1C}">
                <a14:useLocalDpi xmlns:a14="http://schemas.microsoft.com/office/drawing/2010/main"/>
              </a:ext>
            </a:extLst>
          </a:blip>
          <a:srcRect l="10375" t="4765" b="59890"/>
          <a:stretch/>
        </p:blipFill>
        <p:spPr>
          <a:xfrm>
            <a:off x="1125415" y="693796"/>
            <a:ext cx="3239415" cy="1818292"/>
          </a:xfrm>
          <a:prstGeom prst="rect">
            <a:avLst/>
          </a:prstGeom>
        </p:spPr>
      </p:pic>
      <p:sp>
        <p:nvSpPr>
          <p:cNvPr id="12" name="Text Placeholder 2"/>
          <p:cNvSpPr txBox="1">
            <a:spLocks/>
          </p:cNvSpPr>
          <p:nvPr/>
        </p:nvSpPr>
        <p:spPr>
          <a:xfrm>
            <a:off x="4742255" y="1056081"/>
            <a:ext cx="1286847" cy="391296"/>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Clr>
                <a:schemeClr val="accent1"/>
              </a:buClr>
              <a:buSzPct val="76000"/>
              <a:buFont typeface="Wingdings 2" pitchFamily="18" charset="2"/>
              <a:buNone/>
              <a:defRPr sz="3200"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8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24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20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9pPr>
          </a:lstStyle>
          <a:p>
            <a:r>
              <a:rPr lang="en-US" dirty="0" smtClean="0">
                <a:solidFill>
                  <a:schemeClr val="accent2">
                    <a:lumMod val="75000"/>
                  </a:schemeClr>
                </a:solidFill>
              </a:rPr>
              <a:t>Energy</a:t>
            </a:r>
            <a:endParaRPr lang="en-US" dirty="0">
              <a:solidFill>
                <a:schemeClr val="accent2">
                  <a:lumMod val="75000"/>
                </a:schemeClr>
              </a:solidFill>
            </a:endParaRPr>
          </a:p>
        </p:txBody>
      </p:sp>
      <p:sp>
        <p:nvSpPr>
          <p:cNvPr id="10" name="Rectangle 9"/>
          <p:cNvSpPr/>
          <p:nvPr/>
        </p:nvSpPr>
        <p:spPr>
          <a:xfrm>
            <a:off x="4734424" y="38100"/>
            <a:ext cx="800219" cy="461665"/>
          </a:xfrm>
          <a:prstGeom prst="rect">
            <a:avLst/>
          </a:prstGeom>
        </p:spPr>
        <p:txBody>
          <a:bodyPr wrap="none">
            <a:spAutoFit/>
          </a:bodyPr>
          <a:lstStyle/>
          <a:p>
            <a:r>
              <a:rPr lang="ja-JP" altLang="en-US" sz="2400" dirty="0">
                <a:solidFill>
                  <a:schemeClr val="accent1"/>
                </a:solidFill>
              </a:rPr>
              <a:t>能源</a:t>
            </a:r>
            <a:endParaRPr lang="en-US" sz="2400" dirty="0">
              <a:solidFill>
                <a:schemeClr val="accent1"/>
              </a:solidFill>
            </a:endParaRPr>
          </a:p>
        </p:txBody>
      </p:sp>
    </p:spTree>
    <p:extLst>
      <p:ext uri="{BB962C8B-B14F-4D97-AF65-F5344CB8AC3E}">
        <p14:creationId xmlns:p14="http://schemas.microsoft.com/office/powerpoint/2010/main" val="56904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2"/>
          <p:cNvSpPr>
            <a:spLocks noGrp="1"/>
          </p:cNvSpPr>
          <p:nvPr>
            <p:ph type="pic" idx="1"/>
          </p:nvPr>
        </p:nvSpPr>
        <p:spPr>
          <a:xfrm>
            <a:off x="1005208" y="693795"/>
            <a:ext cx="3359623" cy="5468112"/>
          </a:xfrm>
        </p:spPr>
      </p:sp>
      <p:sp>
        <p:nvSpPr>
          <p:cNvPr id="13" name="Title 1"/>
          <p:cNvSpPr>
            <a:spLocks noGrp="1"/>
          </p:cNvSpPr>
          <p:nvPr>
            <p:ph type="title"/>
          </p:nvPr>
        </p:nvSpPr>
        <p:spPr>
          <a:xfrm>
            <a:off x="4734424" y="2660904"/>
            <a:ext cx="3433392" cy="1463040"/>
          </a:xfrm>
        </p:spPr>
        <p:txBody>
          <a:bodyPr/>
          <a:lstStyle/>
          <a:p>
            <a:r>
              <a:rPr lang="en-US" dirty="0" smtClean="0"/>
              <a:t>Tianjin Eco-city, Tianjin, China</a:t>
            </a:r>
            <a:endParaRPr lang="en-US" dirty="0"/>
          </a:p>
        </p:txBody>
      </p:sp>
      <p:sp>
        <p:nvSpPr>
          <p:cNvPr id="14" name="Text Placeholder 3"/>
          <p:cNvSpPr>
            <a:spLocks noGrp="1"/>
          </p:cNvSpPr>
          <p:nvPr>
            <p:ph type="body" sz="half" idx="2"/>
          </p:nvPr>
        </p:nvSpPr>
        <p:spPr>
          <a:xfrm>
            <a:off x="4734630" y="4133088"/>
            <a:ext cx="3300573" cy="1907379"/>
          </a:xfrm>
        </p:spPr>
        <p:txBody>
          <a:bodyPr>
            <a:normAutofit fontScale="85000" lnSpcReduction="20000"/>
          </a:bodyPr>
          <a:lstStyle/>
          <a:p>
            <a:r>
              <a:rPr lang="en-US" dirty="0" smtClean="0"/>
              <a:t>"In the past, so-called eco-cities have been built in ecologically important areas or on useful arable land. We wanted to show that it's possible to clean up a polluted area and make it useful and livable.”</a:t>
            </a:r>
          </a:p>
          <a:p>
            <a:pPr algn="r"/>
            <a:r>
              <a:rPr lang="en-US" dirty="0" smtClean="0"/>
              <a:t>	- Ho Tong Yen (head of Sino-Singapore Tianjin Eco-city Development &amp;Investment) </a:t>
            </a:r>
            <a:endParaRPr lang="en-US" dirty="0"/>
          </a:p>
        </p:txBody>
      </p:sp>
      <p:sp>
        <p:nvSpPr>
          <p:cNvPr id="15" name="Title 1"/>
          <p:cNvSpPr txBox="1">
            <a:spLocks/>
          </p:cNvSpPr>
          <p:nvPr/>
        </p:nvSpPr>
        <p:spPr>
          <a:xfrm>
            <a:off x="4742255" y="619475"/>
            <a:ext cx="2856155" cy="432309"/>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t>Building New Cities</a:t>
            </a:r>
            <a:endParaRPr lang="en-US" sz="1800" dirty="0"/>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5208" y="693795"/>
            <a:ext cx="3359623" cy="2159060"/>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5208" y="3936686"/>
            <a:ext cx="3359624" cy="2225221"/>
          </a:xfrm>
          <a:prstGeom prst="rect">
            <a:avLst/>
          </a:prstGeom>
        </p:spPr>
      </p:pic>
      <p:pic>
        <p:nvPicPr>
          <p:cNvPr id="18" name="Picture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5208" y="2852855"/>
            <a:ext cx="3359624" cy="1083831"/>
          </a:xfrm>
          <a:prstGeom prst="rect">
            <a:avLst/>
          </a:prstGeom>
        </p:spPr>
      </p:pic>
      <p:sp>
        <p:nvSpPr>
          <p:cNvPr id="20" name="Text Placeholder 2"/>
          <p:cNvSpPr txBox="1">
            <a:spLocks/>
          </p:cNvSpPr>
          <p:nvPr/>
        </p:nvSpPr>
        <p:spPr>
          <a:xfrm>
            <a:off x="4742255" y="1056081"/>
            <a:ext cx="2090345" cy="391296"/>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3200"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8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24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20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9pPr>
          </a:lstStyle>
          <a:p>
            <a:r>
              <a:rPr lang="en-US" sz="2200" dirty="0" smtClean="0">
                <a:solidFill>
                  <a:schemeClr val="accent2">
                    <a:lumMod val="75000"/>
                  </a:schemeClr>
                </a:solidFill>
              </a:rPr>
              <a:t>Quality of Life</a:t>
            </a:r>
            <a:endParaRPr lang="en-US" sz="2200" dirty="0">
              <a:solidFill>
                <a:schemeClr val="accent2">
                  <a:lumMod val="75000"/>
                </a:schemeClr>
              </a:solidFill>
            </a:endParaRPr>
          </a:p>
        </p:txBody>
      </p:sp>
      <p:sp>
        <p:nvSpPr>
          <p:cNvPr id="22" name="Rectangle 21"/>
          <p:cNvSpPr/>
          <p:nvPr/>
        </p:nvSpPr>
        <p:spPr>
          <a:xfrm>
            <a:off x="4673464" y="49784"/>
            <a:ext cx="1415772" cy="461665"/>
          </a:xfrm>
          <a:prstGeom prst="rect">
            <a:avLst/>
          </a:prstGeom>
        </p:spPr>
        <p:txBody>
          <a:bodyPr wrap="none">
            <a:spAutoFit/>
          </a:bodyPr>
          <a:lstStyle/>
          <a:p>
            <a:r>
              <a:rPr lang="ja-JP" altLang="en-US" sz="2400" dirty="0">
                <a:solidFill>
                  <a:schemeClr val="accent1"/>
                </a:solidFill>
              </a:rPr>
              <a:t>生活品质</a:t>
            </a:r>
            <a:endParaRPr lang="en-US" sz="2400" dirty="0">
              <a:solidFill>
                <a:schemeClr val="accent1"/>
              </a:solidFill>
            </a:endParaRPr>
          </a:p>
        </p:txBody>
      </p:sp>
    </p:spTree>
    <p:extLst>
      <p:ext uri="{BB962C8B-B14F-4D97-AF65-F5344CB8AC3E}">
        <p14:creationId xmlns:p14="http://schemas.microsoft.com/office/powerpoint/2010/main" val="295798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p:cNvSpPr>
            <a:spLocks noGrp="1"/>
          </p:cNvSpPr>
          <p:nvPr>
            <p:ph type="pic" idx="1"/>
          </p:nvPr>
        </p:nvSpPr>
        <p:spPr/>
      </p:sp>
      <p:sp>
        <p:nvSpPr>
          <p:cNvPr id="2" name="Title 1"/>
          <p:cNvSpPr>
            <a:spLocks noGrp="1"/>
          </p:cNvSpPr>
          <p:nvPr>
            <p:ph type="title"/>
          </p:nvPr>
        </p:nvSpPr>
        <p:spPr>
          <a:xfrm>
            <a:off x="4684995" y="2660904"/>
            <a:ext cx="3717599" cy="1463040"/>
          </a:xfrm>
        </p:spPr>
        <p:txBody>
          <a:bodyPr/>
          <a:lstStyle/>
          <a:p>
            <a:r>
              <a:rPr lang="en-US" dirty="0" err="1" smtClean="0"/>
              <a:t>Tongzhou</a:t>
            </a:r>
            <a:r>
              <a:rPr lang="en-US" dirty="0"/>
              <a:t> </a:t>
            </a:r>
            <a:r>
              <a:rPr lang="en-US" dirty="0" smtClean="0"/>
              <a:t>New City, Beijing, China</a:t>
            </a:r>
            <a:endParaRPr lang="en-US" dirty="0"/>
          </a:p>
        </p:txBody>
      </p:sp>
      <p:sp>
        <p:nvSpPr>
          <p:cNvPr id="4" name="Text Placeholder 3"/>
          <p:cNvSpPr>
            <a:spLocks noGrp="1"/>
          </p:cNvSpPr>
          <p:nvPr>
            <p:ph type="body" sz="half" idx="2"/>
          </p:nvPr>
        </p:nvSpPr>
        <p:spPr>
          <a:xfrm>
            <a:off x="4734630" y="4133088"/>
            <a:ext cx="3300573" cy="1865376"/>
          </a:xfrm>
        </p:spPr>
        <p:txBody>
          <a:bodyPr>
            <a:normAutofit lnSpcReduction="10000"/>
          </a:bodyPr>
          <a:lstStyle/>
          <a:p>
            <a:pPr marL="285750" indent="-285750">
              <a:buFont typeface="Arial" pitchFamily="34" charset="0"/>
              <a:buChar char="•"/>
            </a:pPr>
            <a:r>
              <a:rPr lang="en-US" dirty="0" smtClean="0"/>
              <a:t>“Pedestrian-first” transit &amp; open space network</a:t>
            </a:r>
          </a:p>
          <a:p>
            <a:pPr marL="285750" indent="-285750">
              <a:buFont typeface="Arial" pitchFamily="34" charset="0"/>
              <a:buChar char="•"/>
            </a:pPr>
            <a:r>
              <a:rPr lang="en-US" dirty="0" smtClean="0"/>
              <a:t>20% carbon footprint reduction</a:t>
            </a:r>
          </a:p>
          <a:p>
            <a:pPr marL="285750" indent="-285750">
              <a:buFont typeface="Arial" pitchFamily="34" charset="0"/>
              <a:buChar char="•"/>
            </a:pPr>
            <a:r>
              <a:rPr lang="en-US" dirty="0" smtClean="0"/>
              <a:t>Smart energy grid</a:t>
            </a:r>
          </a:p>
          <a:p>
            <a:pPr marL="285750" indent="-285750">
              <a:buFont typeface="Arial" pitchFamily="34" charset="0"/>
              <a:buChar char="•"/>
            </a:pPr>
            <a:r>
              <a:rPr lang="en-US" dirty="0" smtClean="0"/>
              <a:t>Cyclical utilization of water resources</a:t>
            </a:r>
            <a:endParaRPr lang="en-US" dirty="0"/>
          </a:p>
        </p:txBody>
      </p:sp>
      <p:sp>
        <p:nvSpPr>
          <p:cNvPr id="5" name="Title 1"/>
          <p:cNvSpPr txBox="1">
            <a:spLocks/>
          </p:cNvSpPr>
          <p:nvPr/>
        </p:nvSpPr>
        <p:spPr>
          <a:xfrm>
            <a:off x="4742255" y="619475"/>
            <a:ext cx="2856155" cy="432309"/>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t>Building New Cities</a:t>
            </a:r>
            <a:endParaRPr lang="en-US" sz="1800" dirty="0"/>
          </a:p>
        </p:txBody>
      </p:sp>
      <p:sp>
        <p:nvSpPr>
          <p:cNvPr id="7" name="Text Placeholder 2"/>
          <p:cNvSpPr txBox="1">
            <a:spLocks/>
          </p:cNvSpPr>
          <p:nvPr/>
        </p:nvSpPr>
        <p:spPr>
          <a:xfrm>
            <a:off x="4742255" y="1056081"/>
            <a:ext cx="2445945" cy="391296"/>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3200"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8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24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20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2000" kern="1200">
                <a:solidFill>
                  <a:schemeClr val="tx2"/>
                </a:solidFill>
                <a:latin typeface="+mn-lt"/>
                <a:ea typeface="+mn-ea"/>
                <a:cs typeface="+mn-cs"/>
              </a:defRPr>
            </a:lvl9pPr>
          </a:lstStyle>
          <a:p>
            <a:endParaRPr lang="en-US" sz="2200" dirty="0">
              <a:solidFill>
                <a:schemeClr val="accent2">
                  <a:lumMod val="75000"/>
                </a:schemeClr>
              </a:solidFill>
            </a:endParaRPr>
          </a:p>
        </p:txBody>
      </p:sp>
      <p:pic>
        <p:nvPicPr>
          <p:cNvPr id="8" name="Picture Placeholder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5209" y="693796"/>
            <a:ext cx="3359621" cy="3239754"/>
          </a:xfrm>
          <a:prstGeom prst="rect">
            <a:avLst/>
          </a:prstGeom>
        </p:spPr>
      </p:pic>
      <p:pic>
        <p:nvPicPr>
          <p:cNvPr id="11" name="Picture Placeholder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25695" y="3933550"/>
            <a:ext cx="3439136" cy="2225204"/>
          </a:xfrm>
          <a:prstGeom prst="rect">
            <a:avLst/>
          </a:prstGeom>
        </p:spPr>
      </p:pic>
      <p:sp>
        <p:nvSpPr>
          <p:cNvPr id="14" name="Rectangle 13"/>
          <p:cNvSpPr/>
          <p:nvPr/>
        </p:nvSpPr>
        <p:spPr>
          <a:xfrm>
            <a:off x="4672803" y="32483"/>
            <a:ext cx="800219" cy="461665"/>
          </a:xfrm>
          <a:prstGeom prst="rect">
            <a:avLst/>
          </a:prstGeom>
        </p:spPr>
        <p:txBody>
          <a:bodyPr wrap="none">
            <a:spAutoFit/>
          </a:bodyPr>
          <a:lstStyle/>
          <a:p>
            <a:r>
              <a:rPr lang="ja-JP" altLang="en-US" sz="2400" dirty="0">
                <a:solidFill>
                  <a:schemeClr val="accent1"/>
                </a:solidFill>
              </a:rPr>
              <a:t>低碳</a:t>
            </a:r>
            <a:endParaRPr lang="en-US" sz="2400" dirty="0">
              <a:solidFill>
                <a:schemeClr val="accent1"/>
              </a:solidFill>
            </a:endParaRPr>
          </a:p>
        </p:txBody>
      </p:sp>
    </p:spTree>
    <p:extLst>
      <p:ext uri="{BB962C8B-B14F-4D97-AF65-F5344CB8AC3E}">
        <p14:creationId xmlns:p14="http://schemas.microsoft.com/office/powerpoint/2010/main" val="369448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Questions</a:t>
            </a:r>
            <a:endParaRPr lang="en-US" dirty="0"/>
          </a:p>
        </p:txBody>
      </p:sp>
      <p:sp>
        <p:nvSpPr>
          <p:cNvPr id="3" name="Content Placeholder 2"/>
          <p:cNvSpPr>
            <a:spLocks noGrp="1"/>
          </p:cNvSpPr>
          <p:nvPr>
            <p:ph idx="1"/>
          </p:nvPr>
        </p:nvSpPr>
        <p:spPr>
          <a:xfrm>
            <a:off x="1043492" y="2323652"/>
            <a:ext cx="7393372" cy="3943036"/>
          </a:xfrm>
        </p:spPr>
        <p:txBody>
          <a:bodyPr>
            <a:normAutofit fontScale="92500" lnSpcReduction="20000"/>
          </a:bodyPr>
          <a:lstStyle/>
          <a:p>
            <a:r>
              <a:rPr lang="en-US" dirty="0" smtClean="0"/>
              <a:t>Balance of power?</a:t>
            </a:r>
          </a:p>
          <a:p>
            <a:pPr lvl="1"/>
            <a:r>
              <a:rPr lang="en-US" dirty="0" smtClean="0"/>
              <a:t>Government’s role in sustainability/smart growth</a:t>
            </a:r>
          </a:p>
          <a:p>
            <a:pPr lvl="1"/>
            <a:endParaRPr lang="en-US" dirty="0" smtClean="0"/>
          </a:p>
          <a:p>
            <a:r>
              <a:rPr lang="en-US" dirty="0" smtClean="0"/>
              <a:t>Can large cities practice smart growth?</a:t>
            </a:r>
          </a:p>
          <a:p>
            <a:pPr lvl="1"/>
            <a:r>
              <a:rPr lang="en-US" dirty="0" smtClean="0"/>
              <a:t>Beijing is expanding &amp; growing</a:t>
            </a:r>
          </a:p>
          <a:p>
            <a:endParaRPr lang="en-US" dirty="0" smtClean="0"/>
          </a:p>
          <a:p>
            <a:r>
              <a:rPr lang="en-US" dirty="0" smtClean="0"/>
              <a:t>What is a sustainable city in China?</a:t>
            </a:r>
          </a:p>
          <a:p>
            <a:pPr lvl="1"/>
            <a:r>
              <a:rPr lang="en-US" dirty="0" smtClean="0"/>
              <a:t>Design components, public opinion</a:t>
            </a:r>
          </a:p>
          <a:p>
            <a:endParaRPr lang="en-US" dirty="0" smtClean="0"/>
          </a:p>
          <a:p>
            <a:r>
              <a:rPr lang="en-US" dirty="0" smtClean="0"/>
              <a:t>Is growth sustainable?</a:t>
            </a:r>
          </a:p>
          <a:p>
            <a:pPr lvl="1"/>
            <a:r>
              <a:rPr lang="en-US" dirty="0" smtClean="0"/>
              <a:t>Limited resources (food) as cities expand into agricultural land</a:t>
            </a:r>
          </a:p>
          <a:p>
            <a:pPr lvl="1"/>
            <a:endParaRPr lang="en-US" dirty="0" smtClean="0"/>
          </a:p>
        </p:txBody>
      </p:sp>
      <p:sp>
        <p:nvSpPr>
          <p:cNvPr id="6" name="Rectangle 5"/>
          <p:cNvSpPr/>
          <p:nvPr/>
        </p:nvSpPr>
        <p:spPr>
          <a:xfrm>
            <a:off x="4692101" y="36576"/>
            <a:ext cx="800219" cy="461665"/>
          </a:xfrm>
          <a:prstGeom prst="rect">
            <a:avLst/>
          </a:prstGeom>
        </p:spPr>
        <p:txBody>
          <a:bodyPr wrap="none">
            <a:spAutoFit/>
          </a:bodyPr>
          <a:lstStyle/>
          <a:p>
            <a:r>
              <a:rPr lang="ja-JP" altLang="en-US" sz="2400" b="1" dirty="0">
                <a:solidFill>
                  <a:schemeClr val="accent1"/>
                </a:solidFill>
              </a:rPr>
              <a:t>问题</a:t>
            </a:r>
            <a:endParaRPr lang="en-US" sz="2400" b="1" dirty="0">
              <a:solidFill>
                <a:schemeClr val="accent1"/>
              </a:solidFill>
            </a:endParaRPr>
          </a:p>
        </p:txBody>
      </p:sp>
      <p:sp>
        <p:nvSpPr>
          <p:cNvPr id="7" name="TextBox 6"/>
          <p:cNvSpPr txBox="1"/>
          <p:nvPr/>
        </p:nvSpPr>
        <p:spPr>
          <a:xfrm>
            <a:off x="7946933" y="5247852"/>
            <a:ext cx="735725" cy="1169551"/>
          </a:xfrm>
          <a:prstGeom prst="rect">
            <a:avLst/>
          </a:prstGeom>
          <a:noFill/>
        </p:spPr>
        <p:txBody>
          <a:bodyPr wrap="square" rtlCol="0">
            <a:spAutoFit/>
          </a:bodyPr>
          <a:lstStyle/>
          <a:p>
            <a:r>
              <a:rPr lang="en-US" sz="7000" dirty="0" smtClean="0">
                <a:solidFill>
                  <a:schemeClr val="accent1"/>
                </a:solidFill>
                <a:latin typeface="Adobe Fangsong Std R" pitchFamily="18" charset="-128"/>
                <a:ea typeface="Adobe Fangsong Std R" pitchFamily="18" charset="-128"/>
              </a:rPr>
              <a:t>?</a:t>
            </a:r>
            <a:endParaRPr lang="en-US" sz="7000" dirty="0">
              <a:solidFill>
                <a:schemeClr val="accent1"/>
              </a:solidFill>
              <a:latin typeface="Adobe Fangsong Std R" pitchFamily="18" charset="-128"/>
              <a:ea typeface="Adobe Fangsong Std R" pitchFamily="18" charset="-128"/>
            </a:endParaRPr>
          </a:p>
        </p:txBody>
      </p:sp>
    </p:spTree>
    <p:extLst>
      <p:ext uri="{BB962C8B-B14F-4D97-AF65-F5344CB8AC3E}">
        <p14:creationId xmlns:p14="http://schemas.microsoft.com/office/powerpoint/2010/main" val="765765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7466524" cy="3991804"/>
          </a:xfrm>
        </p:spPr>
        <p:txBody>
          <a:bodyPr>
            <a:noAutofit/>
          </a:bodyPr>
          <a:lstStyle/>
          <a:p>
            <a:r>
              <a:rPr lang="en-US" sz="900" i="1" dirty="0"/>
              <a:t>A before and after of </a:t>
            </a:r>
            <a:r>
              <a:rPr lang="en-US" sz="900" i="1" dirty="0" err="1"/>
              <a:t>Ficici</a:t>
            </a:r>
            <a:r>
              <a:rPr lang="en-US" sz="900" i="1" dirty="0"/>
              <a:t> </a:t>
            </a:r>
            <a:r>
              <a:rPr lang="en-US" sz="900" i="1" dirty="0" err="1"/>
              <a:t>Abdi</a:t>
            </a:r>
            <a:r>
              <a:rPr lang="en-US" sz="900" i="1" dirty="0"/>
              <a:t> </a:t>
            </a:r>
            <a:r>
              <a:rPr lang="en-US" sz="900" i="1" dirty="0" err="1"/>
              <a:t>Sokagi</a:t>
            </a:r>
            <a:r>
              <a:rPr lang="en-US" sz="900" dirty="0"/>
              <a:t>. Digital image. </a:t>
            </a:r>
            <a:r>
              <a:rPr lang="en-US" sz="900" i="1" dirty="0" err="1"/>
              <a:t>Jadde</a:t>
            </a:r>
            <a:r>
              <a:rPr lang="en-US" sz="900" i="1" dirty="0"/>
              <a:t>-Ye-</a:t>
            </a:r>
            <a:r>
              <a:rPr lang="en-US" sz="900" i="1" dirty="0" err="1"/>
              <a:t>Kabir</a:t>
            </a:r>
            <a:r>
              <a:rPr lang="en-US" sz="900" dirty="0"/>
              <a:t>. </a:t>
            </a:r>
            <a:r>
              <a:rPr lang="en-US" sz="900" dirty="0" err="1"/>
              <a:t>WordPress</a:t>
            </a:r>
            <a:r>
              <a:rPr lang="en-US" sz="900" dirty="0"/>
              <a:t>, </a:t>
            </a:r>
            <a:r>
              <a:rPr lang="en-US" sz="900" dirty="0" err="1"/>
              <a:t>n.d.</a:t>
            </a:r>
            <a:r>
              <a:rPr lang="en-US" sz="900" dirty="0"/>
              <a:t> Web. &lt;http://jaddeyekabir.files.wordpress.com/2012/07/picture6-7_tarlabasi-before-and-after.jpg&gt;.</a:t>
            </a:r>
          </a:p>
          <a:p>
            <a:endParaRPr lang="en-US" sz="900" dirty="0">
              <a:solidFill>
                <a:schemeClr val="tx1"/>
              </a:solidFill>
            </a:endParaRPr>
          </a:p>
          <a:p>
            <a:r>
              <a:rPr lang="en-US" sz="900" dirty="0"/>
              <a:t>"Building a Low Carbon Metropolis." </a:t>
            </a:r>
            <a:r>
              <a:rPr lang="en-US" sz="900" i="1" dirty="0"/>
              <a:t>AECOM News + Media</a:t>
            </a:r>
            <a:r>
              <a:rPr lang="en-US" sz="900" dirty="0"/>
              <a:t>. AECOM, 6 Sept. 2012. Web. &lt;http://www.aecom.com/vgn-ext-templating/v/index.jsp?vgnextoid=b5cdc892ca1a9310VgnVCM100000089e1bacRCRD&amp;vgnextchannel=865721f642b81310VgnVCM100000089e1bacRCRD&amp;vgnextfmt=default&gt;.</a:t>
            </a:r>
          </a:p>
          <a:p>
            <a:endParaRPr lang="en-US" sz="900" dirty="0">
              <a:solidFill>
                <a:schemeClr val="tx1"/>
              </a:solidFill>
            </a:endParaRPr>
          </a:p>
          <a:p>
            <a:r>
              <a:rPr lang="en-US" sz="900" dirty="0">
                <a:solidFill>
                  <a:schemeClr val="tx1"/>
                </a:solidFill>
              </a:rPr>
              <a:t>Cook, Diane, and Len </a:t>
            </a:r>
            <a:r>
              <a:rPr lang="en-US" sz="900" dirty="0" err="1">
                <a:solidFill>
                  <a:schemeClr val="tx1"/>
                </a:solidFill>
              </a:rPr>
              <a:t>Jenshel</a:t>
            </a:r>
            <a:r>
              <a:rPr lang="en-US" sz="900" dirty="0">
                <a:solidFill>
                  <a:schemeClr val="tx1"/>
                </a:solidFill>
              </a:rPr>
              <a:t>. </a:t>
            </a:r>
            <a:r>
              <a:rPr lang="en-US" sz="900" i="1" dirty="0">
                <a:solidFill>
                  <a:schemeClr val="tx1"/>
                </a:solidFill>
              </a:rPr>
              <a:t>Up on the Roof</a:t>
            </a:r>
            <a:r>
              <a:rPr lang="en-US" sz="900" dirty="0">
                <a:solidFill>
                  <a:schemeClr val="tx1"/>
                </a:solidFill>
              </a:rPr>
              <a:t>. Digital image. </a:t>
            </a:r>
            <a:r>
              <a:rPr lang="en-US" sz="900" i="1" dirty="0">
                <a:solidFill>
                  <a:schemeClr val="tx1"/>
                </a:solidFill>
              </a:rPr>
              <a:t>Green Roofs</a:t>
            </a:r>
            <a:r>
              <a:rPr lang="en-US" sz="900" dirty="0">
                <a:solidFill>
                  <a:schemeClr val="tx1"/>
                </a:solidFill>
              </a:rPr>
              <a:t>. National Geographic, May 2009. Web. &lt;http://ngm.nationalgeographic.com/2009/05/green-roofs/klinkenborg-text&gt;.</a:t>
            </a:r>
          </a:p>
          <a:p>
            <a:endParaRPr lang="en-US" sz="900" dirty="0">
              <a:solidFill>
                <a:schemeClr val="tx1"/>
              </a:solidFill>
            </a:endParaRPr>
          </a:p>
          <a:p>
            <a:r>
              <a:rPr lang="en-US" sz="900" dirty="0"/>
              <a:t>"David's Formosa Photo Gallery." </a:t>
            </a:r>
            <a:r>
              <a:rPr lang="en-US" sz="900" i="1" dirty="0"/>
              <a:t>Taiwan Guide</a:t>
            </a:r>
            <a:r>
              <a:rPr lang="en-US" sz="900" dirty="0"/>
              <a:t>. </a:t>
            </a:r>
            <a:r>
              <a:rPr lang="en-US" sz="900" dirty="0" err="1"/>
              <a:t>N.p</a:t>
            </a:r>
            <a:r>
              <a:rPr lang="en-US" sz="900" dirty="0"/>
              <a:t>., </a:t>
            </a:r>
            <a:r>
              <a:rPr lang="en-US" sz="900" dirty="0" err="1"/>
              <a:t>n.d.</a:t>
            </a:r>
            <a:r>
              <a:rPr lang="en-US" sz="900" dirty="0"/>
              <a:t> Web. &lt;http://photos.taiwan-guide.org/index.php&gt;.</a:t>
            </a:r>
          </a:p>
          <a:p>
            <a:endParaRPr lang="en-US" sz="900" dirty="0">
              <a:solidFill>
                <a:schemeClr val="tx1"/>
              </a:solidFill>
            </a:endParaRPr>
          </a:p>
          <a:p>
            <a:r>
              <a:rPr lang="en-US" sz="900" dirty="0">
                <a:solidFill>
                  <a:schemeClr val="tx1"/>
                </a:solidFill>
              </a:rPr>
              <a:t>Drier, Mary. "Additional Wind Turbines given Nod of Approval." Tuscola Today, 28 Apr. 2012. Web. &lt;http://www.tuscolatoday.com/index.php/2012/04/28/additional-wind-turbines-given-nod-of-approval/&gt;.</a:t>
            </a:r>
          </a:p>
          <a:p>
            <a:endParaRPr lang="en-US" sz="900" dirty="0">
              <a:solidFill>
                <a:schemeClr val="tx1"/>
              </a:solidFill>
            </a:endParaRPr>
          </a:p>
          <a:p>
            <a:r>
              <a:rPr lang="en-US" sz="900" dirty="0">
                <a:solidFill>
                  <a:schemeClr val="tx1"/>
                </a:solidFill>
              </a:rPr>
              <a:t>"G-Cans Project, </a:t>
            </a:r>
            <a:r>
              <a:rPr lang="en-US" sz="900" dirty="0" err="1">
                <a:solidFill>
                  <a:schemeClr val="tx1"/>
                </a:solidFill>
              </a:rPr>
              <a:t>Kasukabe</a:t>
            </a:r>
            <a:r>
              <a:rPr lang="en-US" sz="900" dirty="0">
                <a:solidFill>
                  <a:schemeClr val="tx1"/>
                </a:solidFill>
              </a:rPr>
              <a:t>, Saitama, Greater Tokyo Area, Japan." </a:t>
            </a:r>
            <a:r>
              <a:rPr lang="en-US" sz="900" i="1" dirty="0">
                <a:solidFill>
                  <a:schemeClr val="tx1"/>
                </a:solidFill>
              </a:rPr>
              <a:t>G-Cans Project, </a:t>
            </a:r>
            <a:r>
              <a:rPr lang="en-US" sz="900" i="1" dirty="0" err="1">
                <a:solidFill>
                  <a:schemeClr val="tx1"/>
                </a:solidFill>
              </a:rPr>
              <a:t>Kasukabe</a:t>
            </a:r>
            <a:r>
              <a:rPr lang="en-US" sz="900" i="1" dirty="0">
                <a:solidFill>
                  <a:schemeClr val="tx1"/>
                </a:solidFill>
              </a:rPr>
              <a:t>, Saitama, Greater Tokyo Area</a:t>
            </a:r>
            <a:r>
              <a:rPr lang="en-US" sz="900" dirty="0">
                <a:solidFill>
                  <a:schemeClr val="tx1"/>
                </a:solidFill>
              </a:rPr>
              <a:t>. Water-Technology.net, </a:t>
            </a:r>
            <a:r>
              <a:rPr lang="en-US" sz="900" dirty="0" err="1">
                <a:solidFill>
                  <a:schemeClr val="tx1"/>
                </a:solidFill>
              </a:rPr>
              <a:t>n.d.</a:t>
            </a:r>
            <a:r>
              <a:rPr lang="en-US" sz="900" dirty="0">
                <a:solidFill>
                  <a:schemeClr val="tx1"/>
                </a:solidFill>
              </a:rPr>
              <a:t> Web. &lt;http://www.water-technology.net/projects/g-cans-project-tokyo-japan/&gt;.</a:t>
            </a:r>
          </a:p>
          <a:p>
            <a:endParaRPr lang="en-US" sz="900" dirty="0">
              <a:solidFill>
                <a:schemeClr val="tx1"/>
              </a:solidFill>
            </a:endParaRPr>
          </a:p>
          <a:p>
            <a:r>
              <a:rPr lang="en-US" sz="900" dirty="0"/>
              <a:t>Hope, Mae. "Next Steps." </a:t>
            </a:r>
            <a:r>
              <a:rPr lang="en-US" sz="900" i="1" dirty="0"/>
              <a:t>Smart Growth</a:t>
            </a:r>
            <a:r>
              <a:rPr lang="en-US" sz="900" dirty="0"/>
              <a:t>. </a:t>
            </a:r>
            <a:r>
              <a:rPr lang="en-US" sz="900" dirty="0" err="1"/>
              <a:t>Blogspot</a:t>
            </a:r>
            <a:r>
              <a:rPr lang="en-US" sz="900" dirty="0"/>
              <a:t>, </a:t>
            </a:r>
            <a:r>
              <a:rPr lang="en-US" sz="900" dirty="0" err="1"/>
              <a:t>n.d.</a:t>
            </a:r>
            <a:r>
              <a:rPr lang="en-US" sz="900" dirty="0"/>
              <a:t> Web. &lt;http://smartgrowth2011.blogspot.com/&gt;.</a:t>
            </a:r>
            <a:endParaRPr lang="en-US" sz="900" dirty="0">
              <a:solidFill>
                <a:schemeClr val="tx1"/>
              </a:solidFill>
            </a:endParaRPr>
          </a:p>
          <a:p>
            <a:endParaRPr lang="en-US" sz="900" dirty="0">
              <a:solidFill>
                <a:schemeClr val="tx1"/>
              </a:solidFill>
            </a:endParaRPr>
          </a:p>
          <a:p>
            <a:r>
              <a:rPr lang="en-US" sz="900" i="1" dirty="0" err="1">
                <a:solidFill>
                  <a:schemeClr val="tx1"/>
                </a:solidFill>
              </a:rPr>
              <a:t>Madsar</a:t>
            </a:r>
            <a:r>
              <a:rPr lang="en-US" sz="900" i="1" dirty="0">
                <a:solidFill>
                  <a:schemeClr val="tx1"/>
                </a:solidFill>
              </a:rPr>
              <a:t> City Images</a:t>
            </a:r>
            <a:r>
              <a:rPr lang="en-US" sz="900" dirty="0">
                <a:solidFill>
                  <a:schemeClr val="tx1"/>
                </a:solidFill>
              </a:rPr>
              <a:t>. Digital image. </a:t>
            </a:r>
            <a:r>
              <a:rPr lang="en-US" sz="900" dirty="0" err="1">
                <a:solidFill>
                  <a:schemeClr val="tx1"/>
                </a:solidFill>
              </a:rPr>
              <a:t>N.p</a:t>
            </a:r>
            <a:r>
              <a:rPr lang="en-US" sz="900" dirty="0">
                <a:solidFill>
                  <a:schemeClr val="tx1"/>
                </a:solidFill>
              </a:rPr>
              <a:t>., </a:t>
            </a:r>
            <a:r>
              <a:rPr lang="en-US" sz="900" dirty="0" err="1">
                <a:solidFill>
                  <a:schemeClr val="tx1"/>
                </a:solidFill>
              </a:rPr>
              <a:t>n.d.</a:t>
            </a:r>
            <a:r>
              <a:rPr lang="en-US" sz="900" dirty="0">
                <a:solidFill>
                  <a:schemeClr val="tx1"/>
                </a:solidFill>
              </a:rPr>
              <a:t> Web. &lt;http://masdarcity.ae/en/&gt;.</a:t>
            </a:r>
          </a:p>
          <a:p>
            <a:endParaRPr lang="en-US" sz="900" dirty="0">
              <a:solidFill>
                <a:schemeClr val="tx1"/>
              </a:solidFill>
            </a:endParaRPr>
          </a:p>
          <a:p>
            <a:r>
              <a:rPr lang="en-US" sz="900" i="1" dirty="0">
                <a:solidFill>
                  <a:schemeClr val="tx1"/>
                </a:solidFill>
              </a:rPr>
              <a:t>Metropolitan Area Outer Discharge Channel</a:t>
            </a:r>
            <a:r>
              <a:rPr lang="en-US" sz="900" dirty="0">
                <a:solidFill>
                  <a:schemeClr val="tx1"/>
                </a:solidFill>
              </a:rPr>
              <a:t>. Digital image. </a:t>
            </a:r>
            <a:r>
              <a:rPr lang="en-US" sz="900" dirty="0" err="1">
                <a:solidFill>
                  <a:schemeClr val="tx1"/>
                </a:solidFill>
              </a:rPr>
              <a:t>N.p</a:t>
            </a:r>
            <a:r>
              <a:rPr lang="en-US" sz="900" dirty="0">
                <a:solidFill>
                  <a:schemeClr val="tx1"/>
                </a:solidFill>
              </a:rPr>
              <a:t>., </a:t>
            </a:r>
            <a:r>
              <a:rPr lang="en-US" sz="900" dirty="0" err="1">
                <a:solidFill>
                  <a:schemeClr val="tx1"/>
                </a:solidFill>
              </a:rPr>
              <a:t>n.d.</a:t>
            </a:r>
            <a:r>
              <a:rPr lang="en-US" sz="900" dirty="0">
                <a:solidFill>
                  <a:schemeClr val="tx1"/>
                </a:solidFill>
              </a:rPr>
              <a:t> Web. &lt;http://inhabitat.com/new-submission-33/&gt;.</a:t>
            </a:r>
          </a:p>
          <a:p>
            <a:pPr marL="68580" indent="0">
              <a:buNone/>
            </a:pPr>
            <a:r>
              <a:rPr lang="en-US" sz="900" dirty="0">
                <a:solidFill>
                  <a:schemeClr val="tx1"/>
                </a:solidFill>
              </a:rPr>
              <a:t> </a:t>
            </a:r>
          </a:p>
          <a:p>
            <a:r>
              <a:rPr lang="en-US" sz="900" dirty="0">
                <a:solidFill>
                  <a:schemeClr val="tx1"/>
                </a:solidFill>
              </a:rPr>
              <a:t>"Percent Urban Population." </a:t>
            </a:r>
            <a:r>
              <a:rPr lang="en-US" sz="900" i="1" dirty="0">
                <a:solidFill>
                  <a:schemeClr val="tx1"/>
                </a:solidFill>
              </a:rPr>
              <a:t>World Data Indicators</a:t>
            </a:r>
            <a:r>
              <a:rPr lang="en-US" sz="900" dirty="0">
                <a:solidFill>
                  <a:schemeClr val="tx1"/>
                </a:solidFill>
              </a:rPr>
              <a:t>. World Bank, 2011. Web. &lt;http://data.worldbank.org/region/WLD</a:t>
            </a:r>
            <a:r>
              <a:rPr lang="en-US" sz="900" dirty="0" smtClean="0">
                <a:solidFill>
                  <a:schemeClr val="tx1"/>
                </a:solidFill>
              </a:rPr>
              <a:t>&gt;.</a:t>
            </a:r>
            <a:endParaRPr lang="en-US" sz="900" dirty="0">
              <a:solidFill>
                <a:schemeClr val="tx1"/>
              </a:solidFill>
            </a:endParaRPr>
          </a:p>
        </p:txBody>
      </p:sp>
      <p:sp>
        <p:nvSpPr>
          <p:cNvPr id="5" name="Title 4"/>
          <p:cNvSpPr>
            <a:spLocks noGrp="1"/>
          </p:cNvSpPr>
          <p:nvPr>
            <p:ph type="title"/>
          </p:nvPr>
        </p:nvSpPr>
        <p:spPr/>
        <p:txBody>
          <a:bodyPr/>
          <a:lstStyle/>
          <a:p>
            <a:r>
              <a:rPr lang="en-US" dirty="0" smtClean="0"/>
              <a:t>Sources</a:t>
            </a:r>
            <a:endParaRPr lang="en-US" dirty="0"/>
          </a:p>
        </p:txBody>
      </p:sp>
      <p:sp>
        <p:nvSpPr>
          <p:cNvPr id="7" name="Rectangle 6"/>
          <p:cNvSpPr/>
          <p:nvPr/>
        </p:nvSpPr>
        <p:spPr>
          <a:xfrm>
            <a:off x="4711289" y="65757"/>
            <a:ext cx="1415772" cy="461665"/>
          </a:xfrm>
          <a:prstGeom prst="rect">
            <a:avLst/>
          </a:prstGeom>
        </p:spPr>
        <p:txBody>
          <a:bodyPr wrap="none">
            <a:spAutoFit/>
          </a:bodyPr>
          <a:lstStyle/>
          <a:p>
            <a:r>
              <a:rPr lang="ja-JP" altLang="en-US" sz="2400" dirty="0">
                <a:solidFill>
                  <a:schemeClr val="accent1"/>
                </a:solidFill>
              </a:rPr>
              <a:t>参考资料</a:t>
            </a:r>
            <a:endParaRPr lang="en-US" sz="2400" dirty="0">
              <a:solidFill>
                <a:schemeClr val="accent1"/>
              </a:solidFill>
            </a:endParaRPr>
          </a:p>
        </p:txBody>
      </p:sp>
    </p:spTree>
    <p:extLst>
      <p:ext uri="{BB962C8B-B14F-4D97-AF65-F5344CB8AC3E}">
        <p14:creationId xmlns:p14="http://schemas.microsoft.com/office/powerpoint/2010/main" val="171278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7381180" cy="4064956"/>
          </a:xfrm>
        </p:spPr>
        <p:txBody>
          <a:bodyPr>
            <a:normAutofit fontScale="32500" lnSpcReduction="20000"/>
          </a:bodyPr>
          <a:lstStyle/>
          <a:p>
            <a:r>
              <a:rPr lang="en-US" sz="2800" i="1" dirty="0">
                <a:solidFill>
                  <a:schemeClr val="tx1"/>
                </a:solidFill>
              </a:rPr>
              <a:t>Recycling and Resource Recovery Station at SF Green Festival</a:t>
            </a:r>
            <a:r>
              <a:rPr lang="en-US" sz="2800" dirty="0">
                <a:solidFill>
                  <a:schemeClr val="tx1"/>
                </a:solidFill>
              </a:rPr>
              <a:t>. Digital image. </a:t>
            </a:r>
            <a:r>
              <a:rPr lang="en-US" sz="2800" i="1" dirty="0">
                <a:solidFill>
                  <a:schemeClr val="tx1"/>
                </a:solidFill>
              </a:rPr>
              <a:t>Flicker</a:t>
            </a:r>
            <a:r>
              <a:rPr lang="en-US" sz="2800" dirty="0">
                <a:solidFill>
                  <a:schemeClr val="tx1"/>
                </a:solidFill>
              </a:rPr>
              <a:t>. </a:t>
            </a:r>
            <a:r>
              <a:rPr lang="en-US" sz="2800" dirty="0" err="1">
                <a:solidFill>
                  <a:schemeClr val="tx1"/>
                </a:solidFill>
              </a:rPr>
              <a:t>N.p</a:t>
            </a:r>
            <a:r>
              <a:rPr lang="en-US" sz="2800" dirty="0">
                <a:solidFill>
                  <a:schemeClr val="tx1"/>
                </a:solidFill>
              </a:rPr>
              <a:t>., </a:t>
            </a:r>
            <a:r>
              <a:rPr lang="en-US" sz="2800" dirty="0" err="1">
                <a:solidFill>
                  <a:schemeClr val="tx1"/>
                </a:solidFill>
              </a:rPr>
              <a:t>n.d.</a:t>
            </a:r>
            <a:r>
              <a:rPr lang="en-US" sz="2800" dirty="0">
                <a:solidFill>
                  <a:schemeClr val="tx1"/>
                </a:solidFill>
              </a:rPr>
              <a:t> Web. &lt;http://www.flickr.com/photos/44313045@N08/6339968506/&gt;.</a:t>
            </a:r>
          </a:p>
          <a:p>
            <a:endParaRPr lang="en-US" sz="2800" dirty="0">
              <a:solidFill>
                <a:schemeClr val="tx1"/>
              </a:solidFill>
            </a:endParaRPr>
          </a:p>
          <a:p>
            <a:r>
              <a:rPr lang="en-US" sz="2800" i="1" dirty="0">
                <a:solidFill>
                  <a:schemeClr val="tx1"/>
                </a:solidFill>
              </a:rPr>
              <a:t>Recycling Arrows on Cardboard Box</a:t>
            </a:r>
            <a:r>
              <a:rPr lang="en-US" sz="2800" dirty="0">
                <a:solidFill>
                  <a:schemeClr val="tx1"/>
                </a:solidFill>
              </a:rPr>
              <a:t>. Digital image. Photos Public Domain, </a:t>
            </a:r>
            <a:r>
              <a:rPr lang="en-US" sz="2800" dirty="0" err="1">
                <a:solidFill>
                  <a:schemeClr val="tx1"/>
                </a:solidFill>
              </a:rPr>
              <a:t>n.d.</a:t>
            </a:r>
            <a:r>
              <a:rPr lang="en-US" sz="2800" dirty="0">
                <a:solidFill>
                  <a:schemeClr val="tx1"/>
                </a:solidFill>
              </a:rPr>
              <a:t> Web. &lt;http://www.photos-public-domain.com/2011/03/27/recycling-arrows-on-cardboard-box/&gt;.</a:t>
            </a:r>
          </a:p>
          <a:p>
            <a:endParaRPr lang="en-US" sz="2800" dirty="0">
              <a:solidFill>
                <a:schemeClr val="tx1"/>
              </a:solidFill>
            </a:endParaRPr>
          </a:p>
          <a:p>
            <a:r>
              <a:rPr lang="en-US" sz="2800" dirty="0">
                <a:solidFill>
                  <a:schemeClr val="tx1"/>
                </a:solidFill>
              </a:rPr>
              <a:t>"Seattle City Light | Green Up | Power Content." </a:t>
            </a:r>
            <a:r>
              <a:rPr lang="en-US" sz="2800" i="1" dirty="0">
                <a:solidFill>
                  <a:schemeClr val="tx1"/>
                </a:solidFill>
              </a:rPr>
              <a:t>Green Up: Power Content</a:t>
            </a:r>
            <a:r>
              <a:rPr lang="en-US" sz="2800" dirty="0">
                <a:solidFill>
                  <a:schemeClr val="tx1"/>
                </a:solidFill>
              </a:rPr>
              <a:t>. Seattle City Light, 2001. Web. &lt;http://www.seattle.gov/light/green/greenpower/greenuppr.asp&gt;.</a:t>
            </a:r>
          </a:p>
          <a:p>
            <a:endParaRPr lang="en-US" sz="2800" dirty="0">
              <a:solidFill>
                <a:schemeClr val="tx1"/>
              </a:solidFill>
            </a:endParaRPr>
          </a:p>
          <a:p>
            <a:r>
              <a:rPr lang="en-US" sz="2800" dirty="0">
                <a:solidFill>
                  <a:schemeClr val="tx1"/>
                </a:solidFill>
              </a:rPr>
              <a:t> "Skagit Hydroelectric Project Generates $500,000 a Year for Local Economy." </a:t>
            </a:r>
            <a:r>
              <a:rPr lang="en-US" sz="2800" i="1" dirty="0">
                <a:solidFill>
                  <a:schemeClr val="tx1"/>
                </a:solidFill>
              </a:rPr>
              <a:t>Power Lines</a:t>
            </a:r>
            <a:r>
              <a:rPr lang="en-US" sz="2800" dirty="0">
                <a:solidFill>
                  <a:schemeClr val="tx1"/>
                </a:solidFill>
              </a:rPr>
              <a:t>. Seattle City Light, </a:t>
            </a:r>
            <a:r>
              <a:rPr lang="en-US" sz="2800" dirty="0" err="1">
                <a:solidFill>
                  <a:schemeClr val="tx1"/>
                </a:solidFill>
              </a:rPr>
              <a:t>n.d.</a:t>
            </a:r>
            <a:r>
              <a:rPr lang="en-US" sz="2800" dirty="0">
                <a:solidFill>
                  <a:schemeClr val="tx1"/>
                </a:solidFill>
              </a:rPr>
              <a:t> Web. &lt;http://powerlines.seattle.gov/2013/03/07/skagit-hydroelectric-project-generates-500000-a-year-for-local-economy/&gt;.</a:t>
            </a:r>
          </a:p>
          <a:p>
            <a:endParaRPr lang="en-US" sz="2800" dirty="0">
              <a:solidFill>
                <a:schemeClr val="tx1"/>
              </a:solidFill>
            </a:endParaRPr>
          </a:p>
          <a:p>
            <a:r>
              <a:rPr lang="en-US" sz="2800" dirty="0"/>
              <a:t>"This Week on Foot." </a:t>
            </a:r>
            <a:r>
              <a:rPr lang="en-US" sz="2800" i="1" dirty="0"/>
              <a:t>Where the Sidewalk Starts</a:t>
            </a:r>
            <a:r>
              <a:rPr lang="en-US" sz="2800" dirty="0"/>
              <a:t>. </a:t>
            </a:r>
            <a:r>
              <a:rPr lang="en-US" sz="2800" dirty="0" err="1"/>
              <a:t>N.p</a:t>
            </a:r>
            <a:r>
              <a:rPr lang="en-US" sz="2800" dirty="0"/>
              <a:t>., 15 Feb. 2013. Web. &lt;http://www.wherethesidewalkstarts.com/&gt;.</a:t>
            </a:r>
          </a:p>
          <a:p>
            <a:pPr marL="68580" indent="0">
              <a:buNone/>
            </a:pPr>
            <a:endParaRPr lang="en-US" sz="2800" dirty="0">
              <a:solidFill>
                <a:schemeClr val="tx1"/>
              </a:solidFill>
            </a:endParaRPr>
          </a:p>
          <a:p>
            <a:r>
              <a:rPr lang="en-US" sz="2800" dirty="0">
                <a:solidFill>
                  <a:schemeClr val="tx1"/>
                </a:solidFill>
              </a:rPr>
              <a:t> "Three Bin Information." </a:t>
            </a:r>
            <a:r>
              <a:rPr lang="en-US" sz="2800" i="1" dirty="0" err="1">
                <a:solidFill>
                  <a:schemeClr val="tx1"/>
                </a:solidFill>
              </a:rPr>
              <a:t>Recology</a:t>
            </a:r>
            <a:r>
              <a:rPr lang="en-US" sz="2800" i="1" dirty="0">
                <a:solidFill>
                  <a:schemeClr val="tx1"/>
                </a:solidFill>
              </a:rPr>
              <a:t> - Waste Zero</a:t>
            </a:r>
            <a:r>
              <a:rPr lang="en-US" sz="2800" dirty="0">
                <a:solidFill>
                  <a:schemeClr val="tx1"/>
                </a:solidFill>
              </a:rPr>
              <a:t>. </a:t>
            </a:r>
            <a:r>
              <a:rPr lang="en-US" sz="2800" dirty="0" err="1">
                <a:solidFill>
                  <a:schemeClr val="tx1"/>
                </a:solidFill>
              </a:rPr>
              <a:t>N.p</a:t>
            </a:r>
            <a:r>
              <a:rPr lang="en-US" sz="2800" dirty="0">
                <a:solidFill>
                  <a:schemeClr val="tx1"/>
                </a:solidFill>
              </a:rPr>
              <a:t>., </a:t>
            </a:r>
            <a:r>
              <a:rPr lang="en-US" sz="2800" dirty="0" err="1">
                <a:solidFill>
                  <a:schemeClr val="tx1"/>
                </a:solidFill>
              </a:rPr>
              <a:t>n.d.</a:t>
            </a:r>
            <a:r>
              <a:rPr lang="en-US" sz="2800" dirty="0">
                <a:solidFill>
                  <a:schemeClr val="tx1"/>
                </a:solidFill>
              </a:rPr>
              <a:t> Web. &lt;http://www.sfrecycling.com/index.php&gt;.</a:t>
            </a:r>
          </a:p>
          <a:p>
            <a:endParaRPr lang="en-US" sz="2800" dirty="0">
              <a:solidFill>
                <a:schemeClr val="tx1"/>
              </a:solidFill>
            </a:endParaRPr>
          </a:p>
          <a:p>
            <a:r>
              <a:rPr lang="en-US" sz="2800" dirty="0">
                <a:solidFill>
                  <a:schemeClr val="tx1"/>
                </a:solidFill>
              </a:rPr>
              <a:t>"Tianjin: A Model Eco-city in the Eastern World." </a:t>
            </a:r>
            <a:r>
              <a:rPr lang="en-US" sz="2800" i="1" dirty="0">
                <a:solidFill>
                  <a:schemeClr val="tx1"/>
                </a:solidFill>
              </a:rPr>
              <a:t>Sustainable Cities</a:t>
            </a:r>
            <a:r>
              <a:rPr lang="en-US" sz="2800" dirty="0">
                <a:solidFill>
                  <a:schemeClr val="tx1"/>
                </a:solidFill>
              </a:rPr>
              <a:t>. DAC &amp; Cities, </a:t>
            </a:r>
            <a:r>
              <a:rPr lang="en-US" sz="2800" dirty="0" err="1">
                <a:solidFill>
                  <a:schemeClr val="tx1"/>
                </a:solidFill>
              </a:rPr>
              <a:t>n.d.</a:t>
            </a:r>
            <a:r>
              <a:rPr lang="en-US" sz="2800" dirty="0">
                <a:solidFill>
                  <a:schemeClr val="tx1"/>
                </a:solidFill>
              </a:rPr>
              <a:t> Web. &lt;http://www.dac.dk/en/dac-cities/sustainable-cities-2/all-cases/master-plan/tianjin-a-model-eco-city-in-the-eastern-world/&gt;.</a:t>
            </a:r>
          </a:p>
          <a:p>
            <a:pPr marL="68580" indent="0">
              <a:buNone/>
            </a:pPr>
            <a:endParaRPr lang="en-US" sz="2800" dirty="0">
              <a:solidFill>
                <a:schemeClr val="tx1"/>
              </a:solidFill>
            </a:endParaRPr>
          </a:p>
          <a:p>
            <a:r>
              <a:rPr lang="en-US" sz="2800" i="1" dirty="0" err="1"/>
              <a:t>Tongzhou</a:t>
            </a:r>
            <a:r>
              <a:rPr lang="en-US" sz="2800" i="1" dirty="0"/>
              <a:t> Master Plan</a:t>
            </a:r>
            <a:r>
              <a:rPr lang="en-US" sz="2800" dirty="0"/>
              <a:t>. Digital image. </a:t>
            </a:r>
            <a:r>
              <a:rPr lang="en-US" sz="2800" dirty="0" err="1"/>
              <a:t>Laguarda</a:t>
            </a:r>
            <a:r>
              <a:rPr lang="en-US" sz="2800" dirty="0"/>
              <a:t> Low, </a:t>
            </a:r>
            <a:r>
              <a:rPr lang="en-US" sz="2800" dirty="0" err="1"/>
              <a:t>n.d.</a:t>
            </a:r>
            <a:r>
              <a:rPr lang="en-US" sz="2800" dirty="0"/>
              <a:t> Web. &lt;http://www.laguardalow.com/projects/asia/tongzhou-master-plan/&gt;.</a:t>
            </a:r>
          </a:p>
          <a:p>
            <a:endParaRPr lang="en-US" sz="2800" dirty="0">
              <a:solidFill>
                <a:schemeClr val="tx1"/>
              </a:solidFill>
            </a:endParaRPr>
          </a:p>
          <a:p>
            <a:r>
              <a:rPr lang="en-US" sz="2800" dirty="0">
                <a:solidFill>
                  <a:schemeClr val="tx1"/>
                </a:solidFill>
              </a:rPr>
              <a:t>Vince, Gaia. "China's Eco-cities: Sustainable Urban Living in Tianjin." </a:t>
            </a:r>
            <a:r>
              <a:rPr lang="en-US" sz="2800" i="1" dirty="0">
                <a:solidFill>
                  <a:schemeClr val="tx1"/>
                </a:solidFill>
              </a:rPr>
              <a:t>Future - Smart Planet</a:t>
            </a:r>
            <a:r>
              <a:rPr lang="en-US" sz="2800" dirty="0">
                <a:solidFill>
                  <a:schemeClr val="tx1"/>
                </a:solidFill>
              </a:rPr>
              <a:t>. BBC, 3 May 2012. Web. &lt;http://www.bbc.com/future/story/20120503-sustainable-cities-on-the-rise&gt;.</a:t>
            </a:r>
          </a:p>
          <a:p>
            <a:pPr marL="68580" indent="0">
              <a:buNone/>
            </a:pPr>
            <a:endParaRPr lang="en-US" sz="2800" dirty="0">
              <a:solidFill>
                <a:schemeClr val="tx1"/>
              </a:solidFill>
            </a:endParaRPr>
          </a:p>
          <a:p>
            <a:r>
              <a:rPr lang="en-US" sz="2800" i="1" dirty="0"/>
              <a:t>Visiting SLAC</a:t>
            </a:r>
            <a:r>
              <a:rPr lang="en-US" sz="2800" dirty="0"/>
              <a:t>. SLAC National Accelerator Laboratory, </a:t>
            </a:r>
            <a:r>
              <a:rPr lang="en-US" sz="2800" dirty="0" err="1"/>
              <a:t>n.d.</a:t>
            </a:r>
            <a:r>
              <a:rPr lang="en-US" sz="2800" dirty="0"/>
              <a:t> Web. &lt;http://www6.slac.stanford.edu/visiting-slac/&gt;.</a:t>
            </a:r>
            <a:endParaRPr lang="en-US" sz="2800" dirty="0">
              <a:solidFill>
                <a:schemeClr val="tx1"/>
              </a:solidFill>
            </a:endParaRPr>
          </a:p>
          <a:p>
            <a:endParaRPr lang="en-US" dirty="0"/>
          </a:p>
        </p:txBody>
      </p:sp>
      <p:sp>
        <p:nvSpPr>
          <p:cNvPr id="4" name="Title 1"/>
          <p:cNvSpPr>
            <a:spLocks noGrp="1"/>
          </p:cNvSpPr>
          <p:nvPr>
            <p:ph type="title"/>
          </p:nvPr>
        </p:nvSpPr>
        <p:spPr/>
        <p:txBody>
          <a:bodyPr/>
          <a:lstStyle/>
          <a:p>
            <a:r>
              <a:rPr lang="en-US" dirty="0" smtClean="0"/>
              <a:t>Sources continued</a:t>
            </a:r>
            <a:endParaRPr lang="en-US" dirty="0"/>
          </a:p>
        </p:txBody>
      </p:sp>
      <p:sp>
        <p:nvSpPr>
          <p:cNvPr id="5" name="Rectangle 4"/>
          <p:cNvSpPr/>
          <p:nvPr/>
        </p:nvSpPr>
        <p:spPr>
          <a:xfrm>
            <a:off x="4711289" y="65757"/>
            <a:ext cx="1415772" cy="461665"/>
          </a:xfrm>
          <a:prstGeom prst="rect">
            <a:avLst/>
          </a:prstGeom>
        </p:spPr>
        <p:txBody>
          <a:bodyPr wrap="none">
            <a:spAutoFit/>
          </a:bodyPr>
          <a:lstStyle/>
          <a:p>
            <a:r>
              <a:rPr lang="ja-JP" altLang="en-US" sz="2400" dirty="0">
                <a:solidFill>
                  <a:schemeClr val="accent1"/>
                </a:solidFill>
              </a:rPr>
              <a:t>参考资料</a:t>
            </a:r>
            <a:endParaRPr lang="en-US" sz="2400" dirty="0">
              <a:solidFill>
                <a:schemeClr val="accent1"/>
              </a:solidFill>
            </a:endParaRPr>
          </a:p>
        </p:txBody>
      </p:sp>
    </p:spTree>
    <p:extLst>
      <p:ext uri="{BB962C8B-B14F-4D97-AF65-F5344CB8AC3E}">
        <p14:creationId xmlns:p14="http://schemas.microsoft.com/office/powerpoint/2010/main" val="124179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Why sustainable cities?</a:t>
            </a:r>
          </a:p>
          <a:p>
            <a:r>
              <a:rPr lang="en-US" dirty="0" smtClean="0"/>
              <a:t>What is a sustainable city?</a:t>
            </a:r>
          </a:p>
          <a:p>
            <a:r>
              <a:rPr lang="en-US" dirty="0" smtClean="0"/>
              <a:t>Sustainable City Approaches</a:t>
            </a:r>
          </a:p>
          <a:p>
            <a:pPr lvl="1"/>
            <a:r>
              <a:rPr lang="en-US" dirty="0" smtClean="0"/>
              <a:t>Smart Growth</a:t>
            </a:r>
          </a:p>
          <a:p>
            <a:pPr lvl="1"/>
            <a:r>
              <a:rPr lang="en-US" dirty="0" smtClean="0"/>
              <a:t>Retrofitting Existing Cities</a:t>
            </a:r>
          </a:p>
          <a:p>
            <a:pPr lvl="1"/>
            <a:r>
              <a:rPr lang="en-US" dirty="0" smtClean="0"/>
              <a:t>Building New Cities</a:t>
            </a:r>
          </a:p>
          <a:p>
            <a:r>
              <a:rPr lang="en-US" dirty="0" smtClean="0"/>
              <a:t>Important questions to ask?</a:t>
            </a:r>
          </a:p>
        </p:txBody>
      </p:sp>
      <p:sp>
        <p:nvSpPr>
          <p:cNvPr id="7" name="Rectangle 6"/>
          <p:cNvSpPr/>
          <p:nvPr/>
        </p:nvSpPr>
        <p:spPr>
          <a:xfrm>
            <a:off x="4711290" y="25142"/>
            <a:ext cx="1055097" cy="461665"/>
          </a:xfrm>
          <a:prstGeom prst="rect">
            <a:avLst/>
          </a:prstGeom>
        </p:spPr>
        <p:txBody>
          <a:bodyPr wrap="none">
            <a:spAutoFit/>
          </a:bodyPr>
          <a:lstStyle/>
          <a:p>
            <a:r>
              <a:rPr lang="ja-JP" altLang="en-US" sz="2400" dirty="0">
                <a:solidFill>
                  <a:schemeClr val="accent1"/>
                </a:solidFill>
              </a:rPr>
              <a:t>概</a:t>
            </a:r>
            <a:r>
              <a:rPr lang="ja-JP" altLang="en-US" sz="2400" dirty="0" smtClean="0">
                <a:solidFill>
                  <a:schemeClr val="accent1"/>
                </a:solidFill>
              </a:rPr>
              <a:t>述   </a:t>
            </a:r>
            <a:endParaRPr lang="en-US" sz="2400" dirty="0">
              <a:solidFill>
                <a:schemeClr val="accent1"/>
              </a:solidFill>
            </a:endParaRPr>
          </a:p>
        </p:txBody>
      </p:sp>
    </p:spTree>
    <p:extLst>
      <p:ext uri="{BB962C8B-B14F-4D97-AF65-F5344CB8AC3E}">
        <p14:creationId xmlns:p14="http://schemas.microsoft.com/office/powerpoint/2010/main" val="89800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1004957"/>
            <a:ext cx="3313355" cy="1174936"/>
          </a:xfrm>
        </p:spPr>
        <p:txBody>
          <a:bodyPr>
            <a:normAutofit fontScale="90000"/>
          </a:bodyPr>
          <a:lstStyle/>
          <a:p>
            <a:r>
              <a:rPr lang="en-US" dirty="0" smtClean="0"/>
              <a:t>Lessons Learned</a:t>
            </a:r>
            <a:endParaRPr lang="en-US" dirty="0"/>
          </a:p>
        </p:txBody>
      </p:sp>
      <p:sp>
        <p:nvSpPr>
          <p:cNvPr id="3" name="Subtitle 2"/>
          <p:cNvSpPr>
            <a:spLocks noGrp="1"/>
          </p:cNvSpPr>
          <p:nvPr>
            <p:ph type="subTitle" idx="1"/>
          </p:nvPr>
        </p:nvSpPr>
        <p:spPr>
          <a:xfrm>
            <a:off x="4733365" y="3721652"/>
            <a:ext cx="3309803" cy="2230783"/>
          </a:xfrm>
        </p:spPr>
        <p:txBody>
          <a:bodyPr>
            <a:normAutofit fontScale="85000" lnSpcReduction="20000"/>
          </a:bodyPr>
          <a:lstStyle/>
          <a:p>
            <a:r>
              <a:rPr lang="en-US" dirty="0" smtClean="0"/>
              <a:t>Benjamin Koontz</a:t>
            </a:r>
          </a:p>
          <a:p>
            <a:r>
              <a:rPr lang="en-US" dirty="0" smtClean="0"/>
              <a:t>Matthew Robinson</a:t>
            </a:r>
          </a:p>
          <a:p>
            <a:r>
              <a:rPr lang="en-US" dirty="0" smtClean="0"/>
              <a:t>Rachel </a:t>
            </a:r>
            <a:r>
              <a:rPr lang="en-US" dirty="0" err="1" smtClean="0"/>
              <a:t>Tobe</a:t>
            </a:r>
            <a:endParaRPr lang="en-US" dirty="0" smtClean="0"/>
          </a:p>
          <a:p>
            <a:endParaRPr lang="en-US" dirty="0"/>
          </a:p>
          <a:p>
            <a:r>
              <a:rPr lang="en-US" dirty="0" smtClean="0"/>
              <a:t>May 23, 2013</a:t>
            </a:r>
          </a:p>
          <a:p>
            <a:endParaRPr lang="en-US" dirty="0"/>
          </a:p>
          <a:p>
            <a:r>
              <a:rPr lang="en-US" dirty="0" smtClean="0"/>
              <a:t>Sustainable Urbanism</a:t>
            </a:r>
          </a:p>
          <a:p>
            <a:r>
              <a:rPr lang="en-US" dirty="0" smtClean="0"/>
              <a:t>Spring 2013</a:t>
            </a:r>
          </a:p>
          <a:p>
            <a:r>
              <a:rPr lang="en-US" dirty="0" smtClean="0"/>
              <a:t>University of Cincinnati, USA</a:t>
            </a:r>
          </a:p>
        </p:txBody>
      </p:sp>
    </p:spTree>
    <p:extLst>
      <p:ext uri="{BB962C8B-B14F-4D97-AF65-F5344CB8AC3E}">
        <p14:creationId xmlns:p14="http://schemas.microsoft.com/office/powerpoint/2010/main" val="234568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Solid Waste Management</a:t>
            </a:r>
          </a:p>
          <a:p>
            <a:r>
              <a:rPr lang="en-US" dirty="0" smtClean="0"/>
              <a:t>Population &amp; Development Rates</a:t>
            </a:r>
          </a:p>
          <a:p>
            <a:r>
              <a:rPr lang="en-US" dirty="0"/>
              <a:t>Transportation Planning</a:t>
            </a:r>
          </a:p>
          <a:p>
            <a:endParaRPr lang="en-US" dirty="0" smtClean="0"/>
          </a:p>
          <a:p>
            <a:endParaRPr lang="en-US" dirty="0" smtClean="0"/>
          </a:p>
        </p:txBody>
      </p:sp>
    </p:spTree>
    <p:extLst>
      <p:ext uri="{BB962C8B-B14F-4D97-AF65-F5344CB8AC3E}">
        <p14:creationId xmlns:p14="http://schemas.microsoft.com/office/powerpoint/2010/main" val="4199443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Waste Management</a:t>
            </a:r>
            <a:endParaRPr lang="en-US" dirty="0"/>
          </a:p>
        </p:txBody>
      </p:sp>
      <p:sp>
        <p:nvSpPr>
          <p:cNvPr id="3" name="Content Placeholder 2"/>
          <p:cNvSpPr>
            <a:spLocks noGrp="1"/>
          </p:cNvSpPr>
          <p:nvPr>
            <p:ph type="body" sz="half" idx="2"/>
          </p:nvPr>
        </p:nvSpPr>
        <p:spPr/>
        <p:txBody>
          <a:bodyPr/>
          <a:lstStyle/>
          <a:p>
            <a:endParaRPr lang="en-US" dirty="0" smtClean="0"/>
          </a:p>
          <a:p>
            <a:r>
              <a:rPr lang="en-US" dirty="0" smtClean="0"/>
              <a:t>Waste to Fertilizer</a:t>
            </a:r>
            <a:endParaRPr lang="en-US" dirty="0">
              <a:solidFill>
                <a:schemeClr val="bg1">
                  <a:lumMod val="75000"/>
                </a:schemeClr>
              </a:solidFill>
            </a:endParaRPr>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a:stretch/>
        </p:blipFill>
        <p:spPr/>
      </p:pic>
      <p:pic>
        <p:nvPicPr>
          <p:cNvPr id="4" name="Picture 3" descr="IMG_271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5208" y="704088"/>
            <a:ext cx="3359623" cy="5457819"/>
          </a:xfrm>
          <a:prstGeom prst="rect">
            <a:avLst/>
          </a:prstGeom>
        </p:spPr>
      </p:pic>
    </p:spTree>
    <p:extLst>
      <p:ext uri="{BB962C8B-B14F-4D97-AF65-F5344CB8AC3E}">
        <p14:creationId xmlns:p14="http://schemas.microsoft.com/office/powerpoint/2010/main" val="263233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lstStyle/>
          <a:p>
            <a:r>
              <a:rPr lang="en-US" dirty="0" smtClean="0"/>
              <a:t>Waste to Fertilizer</a:t>
            </a:r>
            <a:endParaRPr lang="en-US" dirty="0"/>
          </a:p>
        </p:txBody>
      </p:sp>
      <p:sp>
        <p:nvSpPr>
          <p:cNvPr id="3" name="Content Placeholder 2"/>
          <p:cNvSpPr>
            <a:spLocks noGrp="1"/>
          </p:cNvSpPr>
          <p:nvPr>
            <p:ph idx="1"/>
          </p:nvPr>
        </p:nvSpPr>
        <p:spPr>
          <a:xfrm>
            <a:off x="838200" y="1676400"/>
            <a:ext cx="3810000" cy="4724400"/>
          </a:xfrm>
        </p:spPr>
        <p:txBody>
          <a:bodyPr/>
          <a:lstStyle/>
          <a:p>
            <a:r>
              <a:rPr lang="en-US" dirty="0" smtClean="0"/>
              <a:t>Impact</a:t>
            </a:r>
          </a:p>
          <a:p>
            <a:pPr lvl="1"/>
            <a:r>
              <a:rPr lang="en-US" dirty="0" smtClean="0"/>
              <a:t>Less waste in Landfill</a:t>
            </a:r>
          </a:p>
          <a:p>
            <a:pPr lvl="1"/>
            <a:r>
              <a:rPr lang="en-US" dirty="0" smtClean="0"/>
              <a:t>Brings money into the city through sale of fertilizer</a:t>
            </a:r>
            <a:endParaRPr lang="en-US" dirty="0"/>
          </a:p>
          <a:p>
            <a:r>
              <a:rPr lang="en-US" dirty="0" smtClean="0"/>
              <a:t>Fertilizer Production</a:t>
            </a:r>
          </a:p>
          <a:p>
            <a:pPr lvl="1"/>
            <a:r>
              <a:rPr lang="en-US" dirty="0" smtClean="0"/>
              <a:t>Uses gathered food waste</a:t>
            </a:r>
          </a:p>
          <a:p>
            <a:pPr lvl="1"/>
            <a:r>
              <a:rPr lang="en-US" dirty="0" smtClean="0"/>
              <a:t>Large containers hold the waste while it decomposes into fertilizer</a:t>
            </a:r>
          </a:p>
          <a:p>
            <a:pPr lvl="1"/>
            <a:endParaRPr lang="en-US" dirty="0" smtClean="0"/>
          </a:p>
          <a:p>
            <a:pPr lvl="1"/>
            <a:endParaRPr lang="en-US" dirty="0" smtClean="0"/>
          </a:p>
          <a:p>
            <a:pPr lvl="1"/>
            <a:endParaRPr lang="en-US" dirty="0"/>
          </a:p>
        </p:txBody>
      </p:sp>
      <p:pic>
        <p:nvPicPr>
          <p:cNvPr id="1026" name="Picture 2" descr="C:\Users\Mr. Koontz\Desktop\recycling_truc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821676"/>
            <a:ext cx="3600734" cy="241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258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&amp; Development Rates</a:t>
            </a:r>
            <a:endParaRPr lang="en-US" dirty="0"/>
          </a:p>
        </p:txBody>
      </p:sp>
      <p:sp>
        <p:nvSpPr>
          <p:cNvPr id="3" name="Content Placeholder 2"/>
          <p:cNvSpPr>
            <a:spLocks noGrp="1"/>
          </p:cNvSpPr>
          <p:nvPr>
            <p:ph type="body" sz="half" idx="2"/>
          </p:nvPr>
        </p:nvSpPr>
        <p:spPr/>
        <p:txBody>
          <a:bodyPr/>
          <a:lstStyle/>
          <a:p>
            <a:endParaRPr lang="en-US" dirty="0" smtClean="0"/>
          </a:p>
          <a:p>
            <a:r>
              <a:rPr lang="en-US" dirty="0" smtClean="0"/>
              <a:t>The Population Issue</a:t>
            </a:r>
          </a:p>
          <a:p>
            <a:r>
              <a:rPr lang="en-US" dirty="0" smtClean="0"/>
              <a:t>Soaring Construction Levels</a:t>
            </a:r>
          </a:p>
          <a:p>
            <a:endParaRPr lang="en-US" dirty="0">
              <a:solidFill>
                <a:schemeClr val="bg1">
                  <a:lumMod val="75000"/>
                </a:schemeClr>
              </a:solidFill>
            </a:endParaRPr>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a:stretch/>
        </p:blipFill>
        <p:spPr/>
      </p:pic>
      <p:pic>
        <p:nvPicPr>
          <p:cNvPr id="4" name="Picture 3" descr="IMG_271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5208" y="704088"/>
            <a:ext cx="3359623" cy="5457819"/>
          </a:xfrm>
          <a:prstGeom prst="rect">
            <a:avLst/>
          </a:prstGeom>
        </p:spPr>
      </p:pic>
      <p:pic>
        <p:nvPicPr>
          <p:cNvPr id="5" name="Picture 4" descr="DSCN099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5208" y="704088"/>
            <a:ext cx="3359623" cy="5457819"/>
          </a:xfrm>
          <a:prstGeom prst="rect">
            <a:avLst/>
          </a:prstGeom>
        </p:spPr>
      </p:pic>
    </p:spTree>
    <p:extLst>
      <p:ext uri="{BB962C8B-B14F-4D97-AF65-F5344CB8AC3E}">
        <p14:creationId xmlns:p14="http://schemas.microsoft.com/office/powerpoint/2010/main" val="329867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644" y="574842"/>
            <a:ext cx="6637468" cy="920799"/>
          </a:xfrm>
        </p:spPr>
        <p:txBody>
          <a:bodyPr/>
          <a:lstStyle/>
          <a:p>
            <a:r>
              <a:rPr lang="en-US" dirty="0" smtClean="0"/>
              <a:t>The Population Issue:</a:t>
            </a:r>
            <a:endParaRPr lang="en-US" dirty="0"/>
          </a:p>
        </p:txBody>
      </p:sp>
      <p:sp>
        <p:nvSpPr>
          <p:cNvPr id="4" name="TextBox 3"/>
          <p:cNvSpPr txBox="1"/>
          <p:nvPr/>
        </p:nvSpPr>
        <p:spPr>
          <a:xfrm>
            <a:off x="3261895" y="2513263"/>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3999" y="3220168"/>
            <a:ext cx="4434667" cy="3089727"/>
          </a:xfrm>
          <a:prstGeom prst="rect">
            <a:avLst/>
          </a:prstGeom>
        </p:spPr>
      </p:pic>
      <p:sp>
        <p:nvSpPr>
          <p:cNvPr id="5" name="TextBox 4"/>
          <p:cNvSpPr txBox="1"/>
          <p:nvPr/>
        </p:nvSpPr>
        <p:spPr>
          <a:xfrm>
            <a:off x="708526" y="3581104"/>
            <a:ext cx="3355473" cy="2616101"/>
          </a:xfrm>
          <a:prstGeom prst="rect">
            <a:avLst/>
          </a:prstGeom>
          <a:noFill/>
        </p:spPr>
        <p:txBody>
          <a:bodyPr wrap="square" rtlCol="0">
            <a:spAutoFit/>
          </a:bodyPr>
          <a:lstStyle/>
          <a:p>
            <a:r>
              <a:rPr lang="en-US" sz="1600" dirty="0">
                <a:solidFill>
                  <a:srgbClr val="7F7F7F"/>
                </a:solidFill>
              </a:rPr>
              <a:t>“… it also points to the challenges facing Chinese leaders as mass migration places an increasing strain on urban housing, transport and welfare, while fueling pollution, social unrest and demands for political reform.</a:t>
            </a:r>
            <a:r>
              <a:rPr lang="en-US" sz="1600" dirty="0" smtClean="0">
                <a:solidFill>
                  <a:srgbClr val="7F7F7F"/>
                </a:solidFill>
              </a:rPr>
              <a:t>”</a:t>
            </a:r>
          </a:p>
          <a:p>
            <a:endParaRPr lang="en-US" sz="1600" dirty="0">
              <a:solidFill>
                <a:srgbClr val="7F7F7F"/>
              </a:solidFill>
            </a:endParaRPr>
          </a:p>
          <a:p>
            <a:pPr>
              <a:buFontTx/>
              <a:buChar char="-"/>
            </a:pPr>
            <a:r>
              <a:rPr lang="en-US" sz="1000" dirty="0">
                <a:solidFill>
                  <a:srgbClr val="7F7F7F"/>
                </a:solidFill>
              </a:rPr>
              <a:t>By Jeremy Page and Bob Davis in Beijing and James T. </a:t>
            </a:r>
            <a:r>
              <a:rPr lang="en-US" sz="1000" dirty="0" err="1" smtClean="0">
                <a:solidFill>
                  <a:srgbClr val="7F7F7F"/>
                </a:solidFill>
              </a:rPr>
              <a:t>Areddy</a:t>
            </a:r>
            <a:r>
              <a:rPr lang="en-US" sz="1000" dirty="0" smtClean="0">
                <a:solidFill>
                  <a:srgbClr val="7F7F7F"/>
                </a:solidFill>
              </a:rPr>
              <a:t> </a:t>
            </a:r>
            <a:r>
              <a:rPr lang="en-US" sz="1000" dirty="0">
                <a:solidFill>
                  <a:srgbClr val="7F7F7F"/>
                </a:solidFill>
              </a:rPr>
              <a:t>in </a:t>
            </a:r>
            <a:r>
              <a:rPr lang="en-US" sz="1000" dirty="0" smtClean="0">
                <a:solidFill>
                  <a:srgbClr val="7F7F7F"/>
                </a:solidFill>
              </a:rPr>
              <a:t>Shanghai</a:t>
            </a:r>
            <a:endParaRPr lang="en-US" sz="1000" u="sng" dirty="0">
              <a:solidFill>
                <a:srgbClr val="7F7F7F"/>
              </a:solidFill>
            </a:endParaRPr>
          </a:p>
        </p:txBody>
      </p:sp>
      <p:sp>
        <p:nvSpPr>
          <p:cNvPr id="7" name="TextBox 6"/>
          <p:cNvSpPr txBox="1"/>
          <p:nvPr/>
        </p:nvSpPr>
        <p:spPr>
          <a:xfrm>
            <a:off x="708525" y="1644282"/>
            <a:ext cx="7790141" cy="1569660"/>
          </a:xfrm>
          <a:prstGeom prst="rect">
            <a:avLst/>
          </a:prstGeom>
          <a:noFill/>
        </p:spPr>
        <p:txBody>
          <a:bodyPr wrap="square" rtlCol="0">
            <a:spAutoFit/>
          </a:bodyPr>
          <a:lstStyle/>
          <a:p>
            <a:pPr marL="285750" indent="-285750">
              <a:buFont typeface="Arial"/>
              <a:buChar char="•"/>
            </a:pPr>
            <a:r>
              <a:rPr lang="en-US" sz="1600" dirty="0">
                <a:solidFill>
                  <a:srgbClr val="7F7F7F"/>
                </a:solidFill>
              </a:rPr>
              <a:t>China’s current population: 1.35 billion</a:t>
            </a:r>
          </a:p>
          <a:p>
            <a:pPr marL="285750" indent="-285750">
              <a:buFont typeface="Arial"/>
              <a:buChar char="•"/>
            </a:pPr>
            <a:endParaRPr lang="en-US" sz="1600" dirty="0">
              <a:solidFill>
                <a:srgbClr val="7F7F7F"/>
              </a:solidFill>
            </a:endParaRPr>
          </a:p>
          <a:p>
            <a:pPr marL="285750" indent="-285750">
              <a:buFont typeface="Arial"/>
              <a:buChar char="•"/>
            </a:pPr>
            <a:r>
              <a:rPr lang="en-US" sz="1600" dirty="0">
                <a:solidFill>
                  <a:srgbClr val="7F7F7F"/>
                </a:solidFill>
              </a:rPr>
              <a:t>Estimated urban population: 690.8 million </a:t>
            </a:r>
          </a:p>
          <a:p>
            <a:pPr marL="457200" indent="-457200">
              <a:buFont typeface="Arial"/>
              <a:buChar char="•"/>
            </a:pPr>
            <a:endParaRPr lang="en-US" sz="1600" dirty="0">
              <a:solidFill>
                <a:srgbClr val="7F7F7F"/>
              </a:solidFill>
            </a:endParaRPr>
          </a:p>
          <a:p>
            <a:pPr marL="285750" indent="-285750">
              <a:buFont typeface="Arial"/>
              <a:buChar char="•"/>
            </a:pPr>
            <a:r>
              <a:rPr lang="en-US" sz="1600" dirty="0">
                <a:solidFill>
                  <a:srgbClr val="7F7F7F"/>
                </a:solidFill>
              </a:rPr>
              <a:t>We never considered the impact this massive population migration might do to a city</a:t>
            </a:r>
            <a:r>
              <a:rPr lang="en-US" sz="1600" dirty="0" smtClean="0">
                <a:solidFill>
                  <a:srgbClr val="7F7F7F"/>
                </a:solidFill>
              </a:rPr>
              <a:t>.</a:t>
            </a:r>
            <a:endParaRPr lang="en-US" sz="1600" dirty="0">
              <a:solidFill>
                <a:srgbClr val="7F7F7F"/>
              </a:solidFill>
            </a:endParaRPr>
          </a:p>
        </p:txBody>
      </p:sp>
    </p:spTree>
    <p:extLst>
      <p:ext uri="{BB962C8B-B14F-4D97-AF65-F5344CB8AC3E}">
        <p14:creationId xmlns:p14="http://schemas.microsoft.com/office/powerpoint/2010/main" val="2503257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424" y="1796814"/>
            <a:ext cx="3300984" cy="1463040"/>
          </a:xfrm>
        </p:spPr>
        <p:txBody>
          <a:bodyPr>
            <a:noAutofit/>
          </a:bodyPr>
          <a:lstStyle/>
          <a:p>
            <a:r>
              <a:rPr lang="en-US" sz="2000" dirty="0" smtClean="0"/>
              <a:t>With new cities going up everywhere, we wonder whether these cities actually get filled?</a:t>
            </a:r>
            <a:endParaRPr lang="en-US" sz="2000" dirty="0"/>
          </a:p>
        </p:txBody>
      </p:sp>
      <p:sp>
        <p:nvSpPr>
          <p:cNvPr id="4" name="Text Placeholder 3"/>
          <p:cNvSpPr>
            <a:spLocks noGrp="1"/>
          </p:cNvSpPr>
          <p:nvPr>
            <p:ph type="body" sz="half" idx="2"/>
          </p:nvPr>
        </p:nvSpPr>
        <p:spPr>
          <a:xfrm>
            <a:off x="4734424" y="3622882"/>
            <a:ext cx="3300573" cy="1855965"/>
          </a:xfrm>
        </p:spPr>
        <p:txBody>
          <a:bodyPr>
            <a:normAutofit fontScale="25000" lnSpcReduction="20000"/>
          </a:bodyPr>
          <a:lstStyle/>
          <a:p>
            <a:pPr marL="285750" indent="-285750">
              <a:buFont typeface="Arial"/>
              <a:buChar char="•"/>
            </a:pPr>
            <a:r>
              <a:rPr lang="en-US" sz="5600" dirty="0" smtClean="0"/>
              <a:t>You have to have a good imagination when dealing with this development.</a:t>
            </a:r>
          </a:p>
          <a:p>
            <a:pPr marL="285750" indent="-285750">
              <a:buFont typeface="Arial"/>
              <a:buChar char="•"/>
            </a:pPr>
            <a:endParaRPr lang="en-US" sz="5600" dirty="0"/>
          </a:p>
          <a:p>
            <a:pPr marL="285750" indent="-285750">
              <a:buFont typeface="Arial"/>
              <a:buChar char="•"/>
            </a:pPr>
            <a:r>
              <a:rPr lang="en-US" sz="5600" dirty="0" smtClean="0"/>
              <a:t>The population really is all heading to the cities…</a:t>
            </a:r>
          </a:p>
          <a:p>
            <a:pPr marL="285750" indent="-285750">
              <a:buFont typeface="Arial"/>
              <a:buChar char="•"/>
            </a:pPr>
            <a:endParaRPr lang="en-US" sz="5600" dirty="0"/>
          </a:p>
          <a:p>
            <a:pPr marL="285750" indent="-285750">
              <a:buFont typeface="Arial"/>
              <a:buChar char="•"/>
            </a:pPr>
            <a:r>
              <a:rPr lang="en-US" sz="5600" dirty="0" smtClean="0"/>
              <a:t>No one is sure of whether or not its going to be filled, truth is that a lot of people are moving and they fill up and sell out all the time. </a:t>
            </a:r>
          </a:p>
          <a:p>
            <a:r>
              <a:rPr lang="en-US" sz="5600" dirty="0"/>
              <a:t>	</a:t>
            </a:r>
            <a:r>
              <a:rPr lang="en-US" sz="5600" dirty="0" smtClean="0"/>
              <a:t>	- BLVD</a:t>
            </a:r>
          </a:p>
          <a:p>
            <a:endParaRPr lang="en-US" dirty="0"/>
          </a:p>
        </p:txBody>
      </p:sp>
      <p:sp>
        <p:nvSpPr>
          <p:cNvPr id="9" name="TextBox 8"/>
          <p:cNvSpPr txBox="1"/>
          <p:nvPr/>
        </p:nvSpPr>
        <p:spPr>
          <a:xfrm>
            <a:off x="1016146" y="4533574"/>
            <a:ext cx="2554955" cy="1569660"/>
          </a:xfrm>
          <a:prstGeom prst="rect">
            <a:avLst/>
          </a:prstGeom>
          <a:noFill/>
        </p:spPr>
        <p:txBody>
          <a:bodyPr wrap="square" rtlCol="0">
            <a:spAutoFit/>
          </a:bodyPr>
          <a:lstStyle/>
          <a:p>
            <a:r>
              <a:rPr lang="en-US" sz="3200" b="1" dirty="0" smtClean="0">
                <a:solidFill>
                  <a:schemeClr val="bg1"/>
                </a:solidFill>
              </a:rPr>
              <a:t>over 99% renewable energy </a:t>
            </a:r>
            <a:endParaRPr lang="en-US" sz="3200" b="1" dirty="0">
              <a:solidFill>
                <a:schemeClr val="bg1"/>
              </a:solidFill>
            </a:endParaRPr>
          </a:p>
        </p:txBody>
      </p:sp>
      <p:sp>
        <p:nvSpPr>
          <p:cNvPr id="43" name="Title 1"/>
          <p:cNvSpPr txBox="1">
            <a:spLocks/>
          </p:cNvSpPr>
          <p:nvPr/>
        </p:nvSpPr>
        <p:spPr>
          <a:xfrm>
            <a:off x="4742255" y="1154195"/>
            <a:ext cx="3370499" cy="4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t>Soaring Construction Levels</a:t>
            </a:r>
            <a:endParaRPr lang="en-US" sz="2400" b="1" dirty="0"/>
          </a:p>
        </p:txBody>
      </p:sp>
      <p:sp>
        <p:nvSpPr>
          <p:cNvPr id="11" name="Picture Placeholder 10"/>
          <p:cNvSpPr>
            <a:spLocks noGrp="1"/>
          </p:cNvSpPr>
          <p:nvPr>
            <p:ph type="pic" idx="1"/>
          </p:nvPr>
        </p:nvSpPr>
        <p:spPr/>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05209" y="693795"/>
            <a:ext cx="3375750" cy="1621900"/>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89080" y="2315694"/>
            <a:ext cx="3391879" cy="1371781"/>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89410" y="3680953"/>
            <a:ext cx="3391549" cy="2480954"/>
          </a:xfrm>
          <a:prstGeom prst="rect">
            <a:avLst/>
          </a:prstGeom>
        </p:spPr>
      </p:pic>
    </p:spTree>
    <p:extLst>
      <p:ext uri="{BB962C8B-B14F-4D97-AF65-F5344CB8AC3E}">
        <p14:creationId xmlns:p14="http://schemas.microsoft.com/office/powerpoint/2010/main" val="1868502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Planning</a:t>
            </a:r>
            <a:endParaRPr lang="en-US" dirty="0"/>
          </a:p>
        </p:txBody>
      </p:sp>
      <p:sp>
        <p:nvSpPr>
          <p:cNvPr id="3" name="Content Placeholder 2"/>
          <p:cNvSpPr>
            <a:spLocks noGrp="1"/>
          </p:cNvSpPr>
          <p:nvPr>
            <p:ph type="body" sz="half" idx="2"/>
          </p:nvPr>
        </p:nvSpPr>
        <p:spPr/>
        <p:txBody>
          <a:bodyPr/>
          <a:lstStyle/>
          <a:p>
            <a:r>
              <a:rPr lang="en-US" dirty="0" smtClean="0"/>
              <a:t>A Multi-Modal System</a:t>
            </a:r>
          </a:p>
          <a:p>
            <a:r>
              <a:rPr lang="en-US" dirty="0" smtClean="0">
                <a:solidFill>
                  <a:schemeClr val="bg1">
                    <a:lumMod val="75000"/>
                  </a:schemeClr>
                </a:solidFill>
              </a:rPr>
              <a:t>Planning for the Automobile</a:t>
            </a:r>
          </a:p>
          <a:p>
            <a:r>
              <a:rPr lang="en-US" dirty="0" smtClean="0">
                <a:solidFill>
                  <a:schemeClr val="bg1">
                    <a:lumMod val="75000"/>
                  </a:schemeClr>
                </a:solidFill>
              </a:rPr>
              <a:t>Changes in City Scale</a:t>
            </a:r>
            <a:endParaRPr lang="en-US" dirty="0">
              <a:solidFill>
                <a:schemeClr val="bg1">
                  <a:lumMod val="75000"/>
                </a:schemeClr>
              </a:solidFill>
            </a:endParaRPr>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9184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43000"/>
          </a:xfrm>
        </p:spPr>
        <p:txBody>
          <a:bodyPr>
            <a:normAutofit/>
          </a:bodyPr>
          <a:lstStyle/>
          <a:p>
            <a:r>
              <a:rPr lang="en-US" dirty="0" smtClean="0"/>
              <a:t>Multi-Modal System</a:t>
            </a:r>
            <a:endParaRPr lang="en-US" dirty="0"/>
          </a:p>
        </p:txBody>
      </p:sp>
      <p:sp>
        <p:nvSpPr>
          <p:cNvPr id="4" name="Text Placeholder 3"/>
          <p:cNvSpPr>
            <a:spLocks noGrp="1"/>
          </p:cNvSpPr>
          <p:nvPr>
            <p:ph type="body" idx="1"/>
          </p:nvPr>
        </p:nvSpPr>
        <p:spPr>
          <a:xfrm>
            <a:off x="609601" y="1790814"/>
            <a:ext cx="3859658" cy="1598562"/>
          </a:xfrm>
        </p:spPr>
        <p:txBody>
          <a:bodyPr>
            <a:normAutofit/>
          </a:bodyPr>
          <a:lstStyle/>
          <a:p>
            <a:r>
              <a:rPr lang="en-US" sz="2200" b="0" dirty="0" smtClean="0"/>
              <a:t>Chinese High Speed Rail</a:t>
            </a:r>
          </a:p>
          <a:p>
            <a:pPr marL="342900" indent="-342900">
              <a:buFont typeface="Arial"/>
              <a:buChar char="•"/>
            </a:pPr>
            <a:r>
              <a:rPr lang="en-US" sz="2000" b="0" dirty="0" smtClean="0">
                <a:solidFill>
                  <a:schemeClr val="tx1">
                    <a:lumMod val="50000"/>
                    <a:lumOff val="50000"/>
                  </a:schemeClr>
                </a:solidFill>
              </a:rPr>
              <a:t>Beijing to Jinan (250 mi)</a:t>
            </a:r>
          </a:p>
          <a:p>
            <a:pPr marL="342900" indent="-342900">
              <a:buFont typeface="Arial"/>
              <a:buChar char="•"/>
            </a:pPr>
            <a:r>
              <a:rPr lang="en-US" sz="2000" b="0" dirty="0" smtClean="0">
                <a:solidFill>
                  <a:schemeClr val="tx1">
                    <a:lumMod val="50000"/>
                    <a:lumOff val="50000"/>
                  </a:schemeClr>
                </a:solidFill>
              </a:rPr>
              <a:t>30 USD – 1.5 hours</a:t>
            </a:r>
          </a:p>
        </p:txBody>
      </p:sp>
      <p:sp>
        <p:nvSpPr>
          <p:cNvPr id="12" name="Text Placeholder 3"/>
          <p:cNvSpPr>
            <a:spLocks noGrp="1"/>
          </p:cNvSpPr>
          <p:nvPr>
            <p:ph type="body" idx="1"/>
          </p:nvPr>
        </p:nvSpPr>
        <p:spPr>
          <a:xfrm>
            <a:off x="4621660" y="1790814"/>
            <a:ext cx="3859658" cy="1598561"/>
          </a:xfrm>
        </p:spPr>
        <p:txBody>
          <a:bodyPr>
            <a:normAutofit/>
          </a:bodyPr>
          <a:lstStyle/>
          <a:p>
            <a:r>
              <a:rPr lang="en-US" sz="2200" b="0" dirty="0" smtClean="0"/>
              <a:t>Chinese Traditional Rail</a:t>
            </a:r>
          </a:p>
          <a:p>
            <a:pPr marL="342900" indent="-342900">
              <a:buFont typeface="Arial"/>
              <a:buChar char="•"/>
            </a:pPr>
            <a:r>
              <a:rPr lang="en-US" sz="2000" b="0" dirty="0" smtClean="0">
                <a:solidFill>
                  <a:srgbClr val="7F7F7F"/>
                </a:solidFill>
              </a:rPr>
              <a:t>Jinan to Beijing (250 mi)</a:t>
            </a:r>
          </a:p>
          <a:p>
            <a:pPr marL="342900" indent="-342900">
              <a:buFont typeface="Arial"/>
              <a:buChar char="•"/>
            </a:pPr>
            <a:r>
              <a:rPr lang="en-US" sz="2000" b="0" dirty="0" smtClean="0">
                <a:solidFill>
                  <a:srgbClr val="7F7F7F"/>
                </a:solidFill>
              </a:rPr>
              <a:t>12 USD – 6 hours</a:t>
            </a:r>
          </a:p>
        </p:txBody>
      </p:sp>
      <p:pic>
        <p:nvPicPr>
          <p:cNvPr id="22" name="Content Placeholder 21"/>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4621660" y="3505851"/>
            <a:ext cx="1962020" cy="2582913"/>
          </a:xfrm>
          <a:effectLst>
            <a:outerShdw blurRad="50800" dist="38100" dir="10800000" algn="r" rotWithShape="0">
              <a:prstClr val="black">
                <a:alpha val="40000"/>
              </a:prstClr>
            </a:outerShdw>
            <a:softEdge rad="12700"/>
          </a:effectLst>
        </p:spPr>
      </p:pic>
      <p:pic>
        <p:nvPicPr>
          <p:cNvPr id="21" name="Content Placeholder 20"/>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609600" y="3505851"/>
            <a:ext cx="3851275" cy="2582913"/>
          </a:xfrm>
          <a:effectLst>
            <a:outerShdw blurRad="63500" sx="102000" sy="102000" algn="ctr" rotWithShape="0">
              <a:prstClr val="black">
                <a:alpha val="40000"/>
              </a:prstClr>
            </a:outerShdw>
            <a:softEdge rad="12700"/>
          </a:effectLst>
        </p:spPr>
      </p:pic>
      <p:pic>
        <p:nvPicPr>
          <p:cNvPr id="23" name="Content Placeholder 21"/>
          <p:cNvPicPr>
            <a:picLocks noGrp="1" noChangeAspect="1"/>
          </p:cNvPicPr>
          <p:nvPr>
            <p:ph sz="half" idx="2"/>
          </p:nvPr>
        </p:nvPicPr>
        <p:blipFill rotWithShape="1">
          <a:blip r:embed="rId4" cstate="print">
            <a:extLst>
              <a:ext uri="{28A0092B-C50C-407E-A947-70E740481C1C}">
                <a14:useLocalDpi xmlns:a14="http://schemas.microsoft.com/office/drawing/2010/main"/>
              </a:ext>
            </a:extLst>
          </a:blip>
          <a:srcRect/>
          <a:stretch/>
        </p:blipFill>
        <p:spPr>
          <a:xfrm>
            <a:off x="6583680" y="3505851"/>
            <a:ext cx="1897638" cy="2582913"/>
          </a:xfrm>
          <a:effectLst>
            <a:outerShdw blurRad="50800" dist="38100" algn="l" rotWithShape="0">
              <a:prstClr val="black">
                <a:alpha val="40000"/>
              </a:prstClr>
            </a:outerShdw>
            <a:softEdge rad="12700"/>
          </a:effectLst>
        </p:spPr>
      </p:pic>
      <p:sp>
        <p:nvSpPr>
          <p:cNvPr id="5" name="TextBox 4"/>
          <p:cNvSpPr txBox="1"/>
          <p:nvPr/>
        </p:nvSpPr>
        <p:spPr>
          <a:xfrm>
            <a:off x="685801" y="6088764"/>
            <a:ext cx="7871718" cy="338554"/>
          </a:xfrm>
          <a:prstGeom prst="rect">
            <a:avLst/>
          </a:prstGeom>
          <a:noFill/>
        </p:spPr>
        <p:txBody>
          <a:bodyPr wrap="square" rtlCol="0">
            <a:spAutoFit/>
          </a:bodyPr>
          <a:lstStyle/>
          <a:p>
            <a:r>
              <a:rPr lang="en-US" sz="1600" dirty="0" smtClean="0"/>
              <a:t>American Traditional Rail: D.C. to NYC (230 mi) costs 310 USD – 2 hours 45 min</a:t>
            </a:r>
            <a:endParaRPr lang="en-US" sz="1600" dirty="0"/>
          </a:p>
        </p:txBody>
      </p:sp>
    </p:spTree>
    <p:extLst>
      <p:ext uri="{BB962C8B-B14F-4D97-AF65-F5344CB8AC3E}">
        <p14:creationId xmlns:p14="http://schemas.microsoft.com/office/powerpoint/2010/main" val="20175383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Multi-Modal System</a:t>
            </a:r>
            <a:endParaRPr lang="en-US" dirty="0"/>
          </a:p>
        </p:txBody>
      </p:sp>
      <p:sp>
        <p:nvSpPr>
          <p:cNvPr id="4" name="Text Placeholder 3"/>
          <p:cNvSpPr>
            <a:spLocks noGrp="1"/>
          </p:cNvSpPr>
          <p:nvPr>
            <p:ph type="body" idx="1"/>
          </p:nvPr>
        </p:nvSpPr>
        <p:spPr>
          <a:xfrm>
            <a:off x="609601" y="2316008"/>
            <a:ext cx="3859658" cy="1073367"/>
          </a:xfrm>
        </p:spPr>
        <p:txBody>
          <a:bodyPr>
            <a:noAutofit/>
          </a:bodyPr>
          <a:lstStyle/>
          <a:p>
            <a:r>
              <a:rPr lang="en-US" sz="2200" dirty="0">
                <a:latin typeface="+mj-lt"/>
                <a:ea typeface="+mj-ea"/>
                <a:cs typeface="+mj-cs"/>
              </a:rPr>
              <a:t>Bus System</a:t>
            </a:r>
          </a:p>
          <a:p>
            <a:pPr marL="342900" indent="-342900">
              <a:buFont typeface="Arial"/>
              <a:buChar char="•"/>
            </a:pPr>
            <a:r>
              <a:rPr lang="en-US" sz="2000" b="0" dirty="0" smtClean="0">
                <a:solidFill>
                  <a:schemeClr val="tx1">
                    <a:lumMod val="50000"/>
                    <a:lumOff val="50000"/>
                  </a:schemeClr>
                </a:solidFill>
              </a:rPr>
              <a:t>Electric Buses (Beijing)</a:t>
            </a:r>
          </a:p>
          <a:p>
            <a:pPr marL="342900" indent="-342900">
              <a:buFont typeface="Arial"/>
              <a:buChar char="•"/>
            </a:pPr>
            <a:r>
              <a:rPr lang="en-US" sz="2000" b="0" dirty="0" smtClean="0">
                <a:solidFill>
                  <a:schemeClr val="tx1">
                    <a:lumMod val="50000"/>
                    <a:lumOff val="50000"/>
                  </a:schemeClr>
                </a:solidFill>
              </a:rPr>
              <a:t>BRT Lanes, Stations (Jinan)</a:t>
            </a:r>
            <a:endParaRPr lang="en-US" sz="2000" b="0" dirty="0">
              <a:solidFill>
                <a:schemeClr val="tx1">
                  <a:lumMod val="50000"/>
                  <a:lumOff val="50000"/>
                </a:schemeClr>
              </a:solidFill>
            </a:endParaRPr>
          </a:p>
        </p:txBody>
      </p:sp>
      <p:sp>
        <p:nvSpPr>
          <p:cNvPr id="12" name="Text Placeholder 3"/>
          <p:cNvSpPr>
            <a:spLocks noGrp="1"/>
          </p:cNvSpPr>
          <p:nvPr>
            <p:ph type="body" idx="1"/>
          </p:nvPr>
        </p:nvSpPr>
        <p:spPr>
          <a:xfrm>
            <a:off x="4621660" y="2316009"/>
            <a:ext cx="3859658" cy="1073366"/>
          </a:xfrm>
        </p:spPr>
        <p:txBody>
          <a:bodyPr>
            <a:normAutofit fontScale="92500" lnSpcReduction="10000"/>
          </a:bodyPr>
          <a:lstStyle/>
          <a:p>
            <a:r>
              <a:rPr lang="en-US" dirty="0" smtClean="0"/>
              <a:t>Subway System</a:t>
            </a:r>
          </a:p>
          <a:p>
            <a:pPr marL="342900" indent="-342900">
              <a:buFont typeface="Arial"/>
              <a:buChar char="•"/>
            </a:pPr>
            <a:r>
              <a:rPr lang="en-US" sz="2200" b="0" dirty="0" smtClean="0">
                <a:solidFill>
                  <a:schemeClr val="tx1">
                    <a:lumMod val="50000"/>
                    <a:lumOff val="50000"/>
                  </a:schemeClr>
                </a:solidFill>
              </a:rPr>
              <a:t>17 lines (Beijing)</a:t>
            </a:r>
          </a:p>
          <a:p>
            <a:pPr marL="342900" indent="-342900">
              <a:buFont typeface="Arial"/>
              <a:buChar char="•"/>
            </a:pPr>
            <a:r>
              <a:rPr lang="en-US" sz="2200" b="0" dirty="0" smtClean="0">
                <a:solidFill>
                  <a:schemeClr val="tx1">
                    <a:lumMod val="50000"/>
                    <a:lumOff val="50000"/>
                  </a:schemeClr>
                </a:solidFill>
              </a:rPr>
              <a:t>0.32 USD per ride</a:t>
            </a:r>
            <a:endParaRPr lang="en-US" sz="2200" b="0" dirty="0">
              <a:solidFill>
                <a:schemeClr val="tx1">
                  <a:lumMod val="50000"/>
                  <a:lumOff val="50000"/>
                </a:schemeClr>
              </a:solidFill>
            </a:endParaRPr>
          </a:p>
        </p:txBody>
      </p:sp>
      <p:pic>
        <p:nvPicPr>
          <p:cNvPr id="22" name="Content Placeholder 21"/>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4621660" y="3505851"/>
            <a:ext cx="1962020" cy="2888456"/>
          </a:xfrm>
          <a:effectLst>
            <a:outerShdw blurRad="50800" dist="38100" dir="10800000" algn="r" rotWithShape="0">
              <a:prstClr val="black">
                <a:alpha val="40000"/>
              </a:prstClr>
            </a:outerShdw>
            <a:softEdge rad="12700"/>
          </a:effectLst>
        </p:spPr>
      </p:pic>
      <p:pic>
        <p:nvPicPr>
          <p:cNvPr id="23" name="Content Placeholder 21"/>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6583680" y="3505851"/>
            <a:ext cx="1897638" cy="2888456"/>
          </a:xfrm>
          <a:effectLst>
            <a:outerShdw blurRad="50800" dist="38100" algn="l" rotWithShape="0">
              <a:prstClr val="black">
                <a:alpha val="40000"/>
              </a:prstClr>
            </a:outerShdw>
            <a:softEdge rad="12700"/>
          </a:effectLst>
        </p:spPr>
      </p:pic>
      <p:pic>
        <p:nvPicPr>
          <p:cNvPr id="11" name="Content Placeholder 21"/>
          <p:cNvPicPr>
            <a:picLocks noGrp="1" noChangeAspect="1"/>
          </p:cNvPicPr>
          <p:nvPr>
            <p:ph sz="half" idx="2"/>
          </p:nvPr>
        </p:nvPicPr>
        <p:blipFill rotWithShape="1">
          <a:blip r:embed="rId4" cstate="print">
            <a:extLst>
              <a:ext uri="{28A0092B-C50C-407E-A947-70E740481C1C}">
                <a14:useLocalDpi xmlns:a14="http://schemas.microsoft.com/office/drawing/2010/main"/>
              </a:ext>
            </a:extLst>
          </a:blip>
          <a:srcRect/>
          <a:stretch/>
        </p:blipFill>
        <p:spPr>
          <a:xfrm>
            <a:off x="609601" y="3505851"/>
            <a:ext cx="1962020" cy="2888456"/>
          </a:xfrm>
          <a:effectLst>
            <a:outerShdw blurRad="50800" dist="38100" dir="10800000" algn="r" rotWithShape="0">
              <a:prstClr val="black">
                <a:alpha val="40000"/>
              </a:prstClr>
            </a:outerShdw>
            <a:softEdge rad="12700"/>
          </a:effectLst>
        </p:spPr>
      </p:pic>
      <p:pic>
        <p:nvPicPr>
          <p:cNvPr id="13" name="Content Placeholder 21"/>
          <p:cNvPicPr>
            <a:picLocks noGrp="1" noChangeAspect="1"/>
          </p:cNvPicPr>
          <p:nvPr>
            <p:ph sz="half" idx="2"/>
          </p:nvPr>
        </p:nvPicPr>
        <p:blipFill rotWithShape="1">
          <a:blip r:embed="rId5" cstate="print">
            <a:extLst>
              <a:ext uri="{28A0092B-C50C-407E-A947-70E740481C1C}">
                <a14:useLocalDpi xmlns:a14="http://schemas.microsoft.com/office/drawing/2010/main"/>
              </a:ext>
            </a:extLst>
          </a:blip>
          <a:srcRect/>
          <a:stretch/>
        </p:blipFill>
        <p:spPr>
          <a:xfrm>
            <a:off x="2571621" y="3505851"/>
            <a:ext cx="1897638" cy="2888456"/>
          </a:xfrm>
          <a:effectLst>
            <a:outerShdw blurRad="50800" dist="38100" algn="l" rotWithShape="0">
              <a:prstClr val="black">
                <a:alpha val="40000"/>
              </a:prstClr>
            </a:outerShdw>
            <a:softEdge rad="12700"/>
          </a:effectLst>
        </p:spPr>
      </p:pic>
    </p:spTree>
    <p:extLst>
      <p:ext uri="{BB962C8B-B14F-4D97-AF65-F5344CB8AC3E}">
        <p14:creationId xmlns:p14="http://schemas.microsoft.com/office/powerpoint/2010/main" val="1197279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Sustainable Cities?</a:t>
            </a:r>
            <a:endParaRPr lang="en-US" dirty="0"/>
          </a:p>
        </p:txBody>
      </p:sp>
      <p:sp>
        <p:nvSpPr>
          <p:cNvPr id="3" name="Content Placeholder 2"/>
          <p:cNvSpPr>
            <a:spLocks noGrp="1"/>
          </p:cNvSpPr>
          <p:nvPr>
            <p:ph idx="1"/>
          </p:nvPr>
        </p:nvSpPr>
        <p:spPr>
          <a:xfrm>
            <a:off x="1043492" y="2323652"/>
            <a:ext cx="6777317" cy="3879440"/>
          </a:xfrm>
        </p:spPr>
        <p:txBody>
          <a:bodyPr>
            <a:normAutofit/>
          </a:bodyPr>
          <a:lstStyle/>
          <a:p>
            <a:r>
              <a:rPr lang="en-US" dirty="0" smtClean="0"/>
              <a:t>Cities are growing:</a:t>
            </a:r>
          </a:p>
          <a:p>
            <a:pPr lvl="1"/>
            <a:r>
              <a:rPr lang="en-US" dirty="0" smtClean="0"/>
              <a:t>Over 50% of the world population lives in urban areas</a:t>
            </a:r>
          </a:p>
          <a:p>
            <a:r>
              <a:rPr lang="en-US" dirty="0" smtClean="0"/>
              <a:t>Increasing urban populations can cause problems in cities</a:t>
            </a:r>
          </a:p>
          <a:p>
            <a:pPr lvl="1"/>
            <a:r>
              <a:rPr lang="en-US" dirty="0" smtClean="0"/>
              <a:t>Congestion, pollution, lack </a:t>
            </a:r>
            <a:r>
              <a:rPr lang="en-US" dirty="0"/>
              <a:t>of resources </a:t>
            </a:r>
          </a:p>
        </p:txBody>
      </p:sp>
      <p:sp>
        <p:nvSpPr>
          <p:cNvPr id="5" name="Rectangle 4"/>
          <p:cNvSpPr/>
          <p:nvPr/>
        </p:nvSpPr>
        <p:spPr>
          <a:xfrm>
            <a:off x="-1768255" y="202829"/>
            <a:ext cx="1107996" cy="461665"/>
          </a:xfrm>
          <a:prstGeom prst="rect">
            <a:avLst/>
          </a:prstGeom>
        </p:spPr>
        <p:txBody>
          <a:bodyPr wrap="none">
            <a:spAutoFit/>
          </a:bodyPr>
          <a:lstStyle/>
          <a:p>
            <a:r>
              <a:rPr lang="ja-JP" altLang="en-US" sz="2400" dirty="0">
                <a:solidFill>
                  <a:schemeClr val="accent1"/>
                </a:solidFill>
              </a:rPr>
              <a:t>为什么</a:t>
            </a:r>
            <a:endParaRPr lang="en-US" sz="2400" dirty="0">
              <a:solidFill>
                <a:schemeClr val="accent1"/>
              </a:solidFill>
            </a:endParaRPr>
          </a:p>
        </p:txBody>
      </p:sp>
      <p:sp>
        <p:nvSpPr>
          <p:cNvPr id="6" name="Rectangle 5"/>
          <p:cNvSpPr/>
          <p:nvPr/>
        </p:nvSpPr>
        <p:spPr>
          <a:xfrm>
            <a:off x="4689946" y="36576"/>
            <a:ext cx="893990" cy="461665"/>
          </a:xfrm>
          <a:prstGeom prst="rect">
            <a:avLst/>
          </a:prstGeom>
        </p:spPr>
        <p:txBody>
          <a:bodyPr wrap="square">
            <a:spAutoFit/>
          </a:bodyPr>
          <a:lstStyle/>
          <a:p>
            <a:r>
              <a:rPr lang="ja-JP" altLang="en-US" sz="2400" dirty="0">
                <a:solidFill>
                  <a:schemeClr val="accent1"/>
                </a:solidFill>
              </a:rPr>
              <a:t>理由</a:t>
            </a:r>
            <a:endParaRPr lang="en-US" sz="2400" dirty="0">
              <a:solidFill>
                <a:schemeClr val="accent1"/>
              </a:solidFill>
            </a:endParaRPr>
          </a:p>
        </p:txBody>
      </p:sp>
    </p:spTree>
    <p:extLst>
      <p:ext uri="{BB962C8B-B14F-4D97-AF65-F5344CB8AC3E}">
        <p14:creationId xmlns:p14="http://schemas.microsoft.com/office/powerpoint/2010/main" val="1039529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Planning</a:t>
            </a:r>
            <a:endParaRPr lang="en-US" dirty="0"/>
          </a:p>
        </p:txBody>
      </p:sp>
      <p:sp>
        <p:nvSpPr>
          <p:cNvPr id="3" name="Content Placeholder 2"/>
          <p:cNvSpPr>
            <a:spLocks noGrp="1"/>
          </p:cNvSpPr>
          <p:nvPr>
            <p:ph type="body" sz="half" idx="2"/>
          </p:nvPr>
        </p:nvSpPr>
        <p:spPr/>
        <p:txBody>
          <a:bodyPr/>
          <a:lstStyle/>
          <a:p>
            <a:r>
              <a:rPr lang="en-US" dirty="0" smtClean="0">
                <a:solidFill>
                  <a:schemeClr val="bg1">
                    <a:lumMod val="75000"/>
                  </a:schemeClr>
                </a:solidFill>
              </a:rPr>
              <a:t>A Multi-Modal System</a:t>
            </a:r>
          </a:p>
          <a:p>
            <a:r>
              <a:rPr lang="en-US" dirty="0" smtClean="0">
                <a:solidFill>
                  <a:schemeClr val="tx1"/>
                </a:solidFill>
              </a:rPr>
              <a:t>Planning for the Automobile</a:t>
            </a:r>
          </a:p>
          <a:p>
            <a:r>
              <a:rPr lang="en-US" dirty="0" smtClean="0">
                <a:solidFill>
                  <a:schemeClr val="bg1">
                    <a:lumMod val="75000"/>
                  </a:schemeClr>
                </a:solidFill>
              </a:rPr>
              <a:t>Changes in City Scale</a:t>
            </a:r>
            <a:endParaRPr lang="en-US" dirty="0">
              <a:solidFill>
                <a:schemeClr val="bg1">
                  <a:lumMod val="75000"/>
                </a:schemeClr>
              </a:solidFill>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a:xfrm>
            <a:off x="1004888" y="693738"/>
            <a:ext cx="3359150" cy="5468937"/>
          </a:xfrm>
        </p:spPr>
      </p:pic>
    </p:spTree>
    <p:extLst>
      <p:ext uri="{BB962C8B-B14F-4D97-AF65-F5344CB8AC3E}">
        <p14:creationId xmlns:p14="http://schemas.microsoft.com/office/powerpoint/2010/main" val="30072652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the Automobile</a:t>
            </a:r>
            <a:endParaRPr lang="en-US"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634972" y="4118871"/>
            <a:ext cx="2458481" cy="2148976"/>
          </a:xfrm>
          <a:effectLst>
            <a:outerShdw blurRad="63500" sx="102000" sy="102000" algn="ctr" rotWithShape="0">
              <a:prstClr val="black">
                <a:alpha val="40000"/>
              </a:prstClr>
            </a:outerShdw>
            <a:softEdge rad="12700"/>
          </a:effectLst>
        </p:spPr>
      </p:pic>
      <p:sp>
        <p:nvSpPr>
          <p:cNvPr id="3" name="TextBox 2"/>
          <p:cNvSpPr txBox="1"/>
          <p:nvPr/>
        </p:nvSpPr>
        <p:spPr>
          <a:xfrm>
            <a:off x="1188537" y="2409457"/>
            <a:ext cx="7326597" cy="1323439"/>
          </a:xfrm>
          <a:prstGeom prst="rect">
            <a:avLst/>
          </a:prstGeom>
          <a:noFill/>
        </p:spPr>
        <p:txBody>
          <a:bodyPr wrap="square" rtlCol="0">
            <a:spAutoFit/>
          </a:bodyPr>
          <a:lstStyle/>
          <a:p>
            <a:pPr marL="285750" indent="-285750">
              <a:buFont typeface="Arial"/>
              <a:buChar char="•"/>
            </a:pPr>
            <a:r>
              <a:rPr lang="en-US" sz="2000" dirty="0" smtClean="0">
                <a:solidFill>
                  <a:srgbClr val="7F7F7F"/>
                </a:solidFill>
              </a:rPr>
              <a:t>Beijing’s signature ring road development (6 ring roads encircling the city</a:t>
            </a:r>
            <a:endParaRPr lang="en-US" sz="2000" dirty="0">
              <a:solidFill>
                <a:srgbClr val="7F7F7F"/>
              </a:solidFill>
            </a:endParaRPr>
          </a:p>
          <a:p>
            <a:pPr marL="285750" indent="-285750">
              <a:buFont typeface="Arial"/>
              <a:buChar char="•"/>
            </a:pPr>
            <a:r>
              <a:rPr lang="en-US" sz="2000" dirty="0" smtClean="0">
                <a:solidFill>
                  <a:srgbClr val="7F7F7F"/>
                </a:solidFill>
              </a:rPr>
              <a:t>Construction of elevated expressways over major thoroughfares</a:t>
            </a:r>
            <a:endParaRPr lang="en-US" sz="2000" dirty="0">
              <a:solidFill>
                <a:srgbClr val="7F7F7F"/>
              </a:solidFill>
            </a:endParaRPr>
          </a:p>
        </p:txBody>
      </p:sp>
      <p:pic>
        <p:nvPicPr>
          <p:cNvPr id="6" name="Content Placeholder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53951" y="4118872"/>
            <a:ext cx="2458481" cy="2181537"/>
          </a:xfrm>
          <a:prstGeom prst="rect">
            <a:avLst/>
          </a:prstGeom>
          <a:effectLst>
            <a:outerShdw blurRad="63500" sx="102000" sy="102000" algn="ctr" rotWithShape="0">
              <a:prstClr val="black">
                <a:alpha val="40000"/>
              </a:prstClr>
            </a:outerShdw>
            <a:softEdge rad="12700"/>
          </a:effectLst>
        </p:spPr>
      </p:pic>
      <p:pic>
        <p:nvPicPr>
          <p:cNvPr id="7" name="Content Placeholder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56653" y="4118871"/>
            <a:ext cx="2458481" cy="2181537"/>
          </a:xfrm>
          <a:prstGeom prst="rect">
            <a:avLst/>
          </a:prstGeom>
          <a:effectLst>
            <a:outerShdw blurRad="63500" sx="102000" sy="102000" algn="ctr" rotWithShape="0">
              <a:prstClr val="black">
                <a:alpha val="40000"/>
              </a:prstClr>
            </a:outerShdw>
            <a:softEdge rad="12700"/>
          </a:effectLst>
        </p:spPr>
      </p:pic>
    </p:spTree>
    <p:extLst>
      <p:ext uri="{BB962C8B-B14F-4D97-AF65-F5344CB8AC3E}">
        <p14:creationId xmlns:p14="http://schemas.microsoft.com/office/powerpoint/2010/main" val="1427720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Planning</a:t>
            </a:r>
            <a:endParaRPr lang="en-US" dirty="0"/>
          </a:p>
        </p:txBody>
      </p:sp>
      <p:sp>
        <p:nvSpPr>
          <p:cNvPr id="3" name="Content Placeholder 2"/>
          <p:cNvSpPr>
            <a:spLocks noGrp="1"/>
          </p:cNvSpPr>
          <p:nvPr>
            <p:ph type="body" sz="half" idx="2"/>
          </p:nvPr>
        </p:nvSpPr>
        <p:spPr/>
        <p:txBody>
          <a:bodyPr/>
          <a:lstStyle/>
          <a:p>
            <a:r>
              <a:rPr lang="en-US" dirty="0" smtClean="0">
                <a:solidFill>
                  <a:schemeClr val="bg1">
                    <a:lumMod val="75000"/>
                  </a:schemeClr>
                </a:solidFill>
              </a:rPr>
              <a:t>A Multi-Modal System</a:t>
            </a:r>
          </a:p>
          <a:p>
            <a:r>
              <a:rPr lang="en-US" dirty="0" smtClean="0">
                <a:solidFill>
                  <a:schemeClr val="bg1">
                    <a:lumMod val="75000"/>
                  </a:schemeClr>
                </a:solidFill>
              </a:rPr>
              <a:t>Planning for the Automobile</a:t>
            </a:r>
          </a:p>
          <a:p>
            <a:r>
              <a:rPr lang="en-US" dirty="0" smtClean="0">
                <a:solidFill>
                  <a:schemeClr val="tx1"/>
                </a:solidFill>
              </a:rPr>
              <a:t>Changes in City Scale</a:t>
            </a:r>
            <a:endParaRPr lang="en-US" dirty="0">
              <a:solidFill>
                <a:schemeClr val="tx1"/>
              </a:solidFill>
            </a:endParaRPr>
          </a:p>
        </p:txBody>
      </p:sp>
      <p:pic>
        <p:nvPicPr>
          <p:cNvPr id="5" name="Picture Placeholder 4"/>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l="-2528"/>
          <a:stretch/>
        </p:blipFill>
        <p:spPr/>
      </p:pic>
    </p:spTree>
    <p:extLst>
      <p:ext uri="{BB962C8B-B14F-4D97-AF65-F5344CB8AC3E}">
        <p14:creationId xmlns:p14="http://schemas.microsoft.com/office/powerpoint/2010/main" val="4238608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Changes in City Scale</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79774" y="3584750"/>
            <a:ext cx="3387498" cy="2540624"/>
          </a:xfrm>
          <a:effectLst>
            <a:outerShdw blurRad="63500" sx="102000" sy="102000" algn="ctr" rotWithShape="0">
              <a:prstClr val="black">
                <a:alpha val="40000"/>
              </a:prstClr>
            </a:outerShdw>
          </a:effectLst>
        </p:spPr>
      </p:pic>
      <p:sp>
        <p:nvSpPr>
          <p:cNvPr id="3" name="TextBox 2"/>
          <p:cNvSpPr txBox="1"/>
          <p:nvPr/>
        </p:nvSpPr>
        <p:spPr>
          <a:xfrm>
            <a:off x="1237381" y="2751340"/>
            <a:ext cx="7229891" cy="769441"/>
          </a:xfrm>
          <a:prstGeom prst="rect">
            <a:avLst/>
          </a:prstGeom>
          <a:noFill/>
        </p:spPr>
        <p:txBody>
          <a:bodyPr wrap="square" rtlCol="0">
            <a:spAutoFit/>
          </a:bodyPr>
          <a:lstStyle/>
          <a:p>
            <a:r>
              <a:rPr lang="en-US" sz="2200" b="1" dirty="0">
                <a:solidFill>
                  <a:schemeClr val="accent1"/>
                </a:solidFill>
                <a:latin typeface="+mj-lt"/>
                <a:ea typeface="+mj-ea"/>
                <a:cs typeface="+mj-cs"/>
              </a:rPr>
              <a:t>Differences in city scale </a:t>
            </a:r>
            <a:r>
              <a:rPr lang="en-US" sz="2200" b="1" dirty="0" smtClean="0">
                <a:solidFill>
                  <a:schemeClr val="accent1"/>
                </a:solidFill>
                <a:latin typeface="+mj-lt"/>
                <a:ea typeface="+mj-ea"/>
                <a:cs typeface="+mj-cs"/>
              </a:rPr>
              <a:t>influence sustainability </a:t>
            </a:r>
            <a:r>
              <a:rPr lang="en-US" sz="2200" b="1" dirty="0">
                <a:solidFill>
                  <a:schemeClr val="accent1"/>
                </a:solidFill>
                <a:latin typeface="+mj-lt"/>
                <a:ea typeface="+mj-ea"/>
                <a:cs typeface="+mj-cs"/>
              </a:rPr>
              <a:t>efforts:</a:t>
            </a:r>
          </a:p>
        </p:txBody>
      </p:sp>
      <p:sp>
        <p:nvSpPr>
          <p:cNvPr id="5" name="TextBox 4"/>
          <p:cNvSpPr txBox="1"/>
          <p:nvPr/>
        </p:nvSpPr>
        <p:spPr>
          <a:xfrm>
            <a:off x="1237381" y="3760708"/>
            <a:ext cx="3728424" cy="3447098"/>
          </a:xfrm>
          <a:prstGeom prst="rect">
            <a:avLst/>
          </a:prstGeom>
          <a:noFill/>
        </p:spPr>
        <p:txBody>
          <a:bodyPr wrap="square" rtlCol="0">
            <a:spAutoFit/>
          </a:bodyPr>
          <a:lstStyle/>
          <a:p>
            <a:r>
              <a:rPr lang="en-US" sz="2000" dirty="0" smtClean="0">
                <a:solidFill>
                  <a:srgbClr val="7F7F7F"/>
                </a:solidFill>
              </a:rPr>
              <a:t>Population</a:t>
            </a:r>
          </a:p>
          <a:p>
            <a:pPr marL="342900" indent="-342900">
              <a:buFont typeface="Arial"/>
              <a:buChar char="•"/>
            </a:pPr>
            <a:r>
              <a:rPr lang="en-US" sz="2000" dirty="0" smtClean="0">
                <a:solidFill>
                  <a:srgbClr val="7F7F7F"/>
                </a:solidFill>
              </a:rPr>
              <a:t>Beijing </a:t>
            </a:r>
            <a:r>
              <a:rPr lang="en-US" sz="2000" dirty="0">
                <a:solidFill>
                  <a:srgbClr val="7F7F7F"/>
                </a:solidFill>
              </a:rPr>
              <a:t>(20 million</a:t>
            </a:r>
            <a:r>
              <a:rPr lang="en-US" sz="2000" dirty="0" smtClean="0">
                <a:solidFill>
                  <a:srgbClr val="7F7F7F"/>
                </a:solidFill>
              </a:rPr>
              <a:t>)</a:t>
            </a:r>
          </a:p>
          <a:p>
            <a:pPr marL="342900" indent="-342900">
              <a:buFont typeface="Arial"/>
              <a:buChar char="•"/>
            </a:pPr>
            <a:r>
              <a:rPr lang="en-US" sz="2000" dirty="0" smtClean="0">
                <a:solidFill>
                  <a:srgbClr val="7F7F7F"/>
                </a:solidFill>
              </a:rPr>
              <a:t>Jinan </a:t>
            </a:r>
            <a:r>
              <a:rPr lang="en-US" sz="2000" dirty="0">
                <a:solidFill>
                  <a:srgbClr val="7F7F7F"/>
                </a:solidFill>
              </a:rPr>
              <a:t>(5.5 million</a:t>
            </a:r>
            <a:r>
              <a:rPr lang="en-US" sz="2000" dirty="0" smtClean="0">
                <a:solidFill>
                  <a:srgbClr val="7F7F7F"/>
                </a:solidFill>
              </a:rPr>
              <a:t>)</a:t>
            </a:r>
          </a:p>
          <a:p>
            <a:pPr marL="342900" indent="-342900">
              <a:buFont typeface="Arial"/>
              <a:buChar char="•"/>
            </a:pPr>
            <a:endParaRPr lang="en-US" sz="2000" dirty="0">
              <a:solidFill>
                <a:srgbClr val="7F7F7F"/>
              </a:solidFill>
            </a:endParaRPr>
          </a:p>
          <a:p>
            <a:r>
              <a:rPr lang="en-US" sz="2000" dirty="0" smtClean="0">
                <a:solidFill>
                  <a:srgbClr val="7F7F7F"/>
                </a:solidFill>
              </a:rPr>
              <a:t>Providing adequate public transport becomes more difficult with larger populations (Beijing).</a:t>
            </a:r>
          </a:p>
          <a:p>
            <a:pPr marL="342900" indent="-342900">
              <a:buFont typeface="Arial"/>
              <a:buChar char="•"/>
            </a:pPr>
            <a:endParaRPr lang="en-US" sz="2000" dirty="0">
              <a:solidFill>
                <a:srgbClr val="7F7F7F"/>
              </a:solidFill>
            </a:endParaRPr>
          </a:p>
          <a:p>
            <a:endParaRPr lang="en-US" sz="2000" dirty="0">
              <a:solidFill>
                <a:srgbClr val="7F7F7F"/>
              </a:solidFill>
            </a:endParaRPr>
          </a:p>
          <a:p>
            <a:endParaRPr lang="en-US" dirty="0"/>
          </a:p>
        </p:txBody>
      </p:sp>
    </p:spTree>
    <p:extLst>
      <p:ext uri="{BB962C8B-B14F-4D97-AF65-F5344CB8AC3E}">
        <p14:creationId xmlns:p14="http://schemas.microsoft.com/office/powerpoint/2010/main" val="3488675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Changes in City Scale</a:t>
            </a:r>
            <a:endParaRPr lang="en-US" dirty="0"/>
          </a:p>
        </p:txBody>
      </p:sp>
      <p:pic>
        <p:nvPicPr>
          <p:cNvPr id="7" name="Content Placeholder 6"/>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961578" y="3852216"/>
            <a:ext cx="3419475" cy="2564606"/>
          </a:xfrm>
          <a:effectLst>
            <a:outerShdw blurRad="63500" sx="102000" sy="102000" algn="ctr" rotWithShape="0">
              <a:prstClr val="black">
                <a:alpha val="40000"/>
              </a:prstClr>
            </a:outerShdw>
          </a:effectLst>
        </p:spPr>
      </p:pic>
      <p:pic>
        <p:nvPicPr>
          <p:cNvPr id="8" name="Content Placeholder 7"/>
          <p:cNvPicPr>
            <a:picLocks noGrp="1" noChangeAspect="1"/>
          </p:cNvPicPr>
          <p:nvPr>
            <p:ph sz="quarter" idx="14"/>
          </p:nvPr>
        </p:nvPicPr>
        <p:blipFill rotWithShape="1">
          <a:blip r:embed="rId4" cstate="print">
            <a:extLst>
              <a:ext uri="{28A0092B-C50C-407E-A947-70E740481C1C}">
                <a14:useLocalDpi xmlns:a14="http://schemas.microsoft.com/office/drawing/2010/main"/>
              </a:ext>
            </a:extLst>
          </a:blip>
          <a:srcRect/>
          <a:stretch/>
        </p:blipFill>
        <p:spPr>
          <a:xfrm>
            <a:off x="4791563" y="3852216"/>
            <a:ext cx="3419475" cy="2564606"/>
          </a:xfrm>
          <a:effectLst>
            <a:outerShdw blurRad="63500" sx="102000" sy="102000" algn="ctr" rotWithShape="0">
              <a:prstClr val="black">
                <a:alpha val="40000"/>
              </a:prstClr>
            </a:outerShdw>
          </a:effectLst>
        </p:spPr>
      </p:pic>
      <p:sp>
        <p:nvSpPr>
          <p:cNvPr id="5" name="TextBox 4"/>
          <p:cNvSpPr txBox="1"/>
          <p:nvPr/>
        </p:nvSpPr>
        <p:spPr>
          <a:xfrm>
            <a:off x="1237381" y="2344340"/>
            <a:ext cx="7229891" cy="430887"/>
          </a:xfrm>
          <a:prstGeom prst="rect">
            <a:avLst/>
          </a:prstGeom>
          <a:noFill/>
        </p:spPr>
        <p:txBody>
          <a:bodyPr wrap="square" rtlCol="0">
            <a:spAutoFit/>
          </a:bodyPr>
          <a:lstStyle/>
          <a:p>
            <a:r>
              <a:rPr lang="en-US" sz="2200" b="1" dirty="0" smtClean="0">
                <a:solidFill>
                  <a:schemeClr val="accent1"/>
                </a:solidFill>
                <a:latin typeface="+mj-lt"/>
                <a:ea typeface="+mj-ea"/>
                <a:cs typeface="+mj-cs"/>
              </a:rPr>
              <a:t>Jinan’s successful BRT System (smaller scale city)</a:t>
            </a:r>
            <a:endParaRPr lang="en-US" sz="2200" b="1" dirty="0">
              <a:solidFill>
                <a:schemeClr val="accent1"/>
              </a:solidFill>
              <a:latin typeface="+mj-lt"/>
              <a:ea typeface="+mj-ea"/>
              <a:cs typeface="+mj-cs"/>
            </a:endParaRPr>
          </a:p>
        </p:txBody>
      </p:sp>
      <p:sp>
        <p:nvSpPr>
          <p:cNvPr id="6" name="TextBox 5"/>
          <p:cNvSpPr txBox="1"/>
          <p:nvPr/>
        </p:nvSpPr>
        <p:spPr>
          <a:xfrm>
            <a:off x="1188537" y="2881577"/>
            <a:ext cx="7326597" cy="707886"/>
          </a:xfrm>
          <a:prstGeom prst="rect">
            <a:avLst/>
          </a:prstGeom>
          <a:noFill/>
        </p:spPr>
        <p:txBody>
          <a:bodyPr wrap="square" rtlCol="0">
            <a:spAutoFit/>
          </a:bodyPr>
          <a:lstStyle/>
          <a:p>
            <a:pPr marL="285750" indent="-285750">
              <a:buFont typeface="Arial"/>
              <a:buChar char="•"/>
            </a:pPr>
            <a:r>
              <a:rPr lang="en-US" sz="2000" dirty="0" smtClean="0">
                <a:solidFill>
                  <a:srgbClr val="7F7F7F"/>
                </a:solidFill>
              </a:rPr>
              <a:t>Six dedicated routes with separate lanes &amp; stations</a:t>
            </a:r>
          </a:p>
          <a:p>
            <a:pPr marL="285750" indent="-285750">
              <a:buFont typeface="Arial"/>
              <a:buChar char="•"/>
            </a:pPr>
            <a:r>
              <a:rPr lang="en-US" sz="2000" dirty="0" smtClean="0">
                <a:solidFill>
                  <a:srgbClr val="7F7F7F"/>
                </a:solidFill>
              </a:rPr>
              <a:t>Working to implement traffic signal priority for buses</a:t>
            </a:r>
            <a:endParaRPr lang="en-US" sz="2000" dirty="0">
              <a:solidFill>
                <a:srgbClr val="7F7F7F"/>
              </a:solidFill>
            </a:endParaRPr>
          </a:p>
        </p:txBody>
      </p:sp>
    </p:spTree>
    <p:extLst>
      <p:ext uri="{BB962C8B-B14F-4D97-AF65-F5344CB8AC3E}">
        <p14:creationId xmlns:p14="http://schemas.microsoft.com/office/powerpoint/2010/main" val="180919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1395196"/>
            <a:ext cx="7024744" cy="1143000"/>
          </a:xfrm>
        </p:spPr>
        <p:txBody>
          <a:bodyPr/>
          <a:lstStyle/>
          <a:p>
            <a:r>
              <a:rPr lang="en-US" dirty="0" smtClean="0"/>
              <a:t>A Sustainable City</a:t>
            </a:r>
            <a:endParaRPr lang="en-US" dirty="0"/>
          </a:p>
        </p:txBody>
      </p:sp>
      <p:sp>
        <p:nvSpPr>
          <p:cNvPr id="3" name="Content Placeholder 2"/>
          <p:cNvSpPr>
            <a:spLocks noGrp="1"/>
          </p:cNvSpPr>
          <p:nvPr>
            <p:ph idx="1"/>
          </p:nvPr>
        </p:nvSpPr>
        <p:spPr>
          <a:xfrm>
            <a:off x="1043492" y="2916785"/>
            <a:ext cx="6740244" cy="3014460"/>
          </a:xfrm>
        </p:spPr>
        <p:txBody>
          <a:bodyPr>
            <a:normAutofit/>
          </a:bodyPr>
          <a:lstStyle/>
          <a:p>
            <a:r>
              <a:rPr lang="en-US" dirty="0" smtClean="0"/>
              <a:t>Development which meets the needs of the present without compromising the ability of future generations to meet their own needs.</a:t>
            </a:r>
          </a:p>
          <a:p>
            <a:r>
              <a:rPr lang="en-US" dirty="0" smtClean="0"/>
              <a:t>Balanced system: social, economic, and ecological </a:t>
            </a:r>
          </a:p>
          <a:p>
            <a:r>
              <a:rPr lang="en-US" dirty="0" smtClean="0"/>
              <a:t>Link local actions to global concerns</a:t>
            </a:r>
          </a:p>
        </p:txBody>
      </p:sp>
      <p:pic>
        <p:nvPicPr>
          <p:cNvPr id="8" name="Picture 7" descr="cit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2574" y="986357"/>
            <a:ext cx="1696196" cy="1551839"/>
          </a:xfrm>
          <a:prstGeom prst="rect">
            <a:avLst/>
          </a:prstGeom>
        </p:spPr>
      </p:pic>
      <p:sp>
        <p:nvSpPr>
          <p:cNvPr id="4" name="Rectangle 3"/>
          <p:cNvSpPr/>
          <p:nvPr/>
        </p:nvSpPr>
        <p:spPr>
          <a:xfrm>
            <a:off x="4713889" y="68344"/>
            <a:ext cx="4572000" cy="461665"/>
          </a:xfrm>
          <a:prstGeom prst="rect">
            <a:avLst/>
          </a:prstGeom>
        </p:spPr>
        <p:txBody>
          <a:bodyPr>
            <a:spAutoFit/>
          </a:bodyPr>
          <a:lstStyle/>
          <a:p>
            <a:r>
              <a:rPr lang="ja-JP" altLang="en-US" sz="2400" dirty="0">
                <a:solidFill>
                  <a:schemeClr val="accent1"/>
                </a:solidFill>
              </a:rPr>
              <a:t>可持续发展   </a:t>
            </a:r>
            <a:r>
              <a:rPr lang="ja-JP" altLang="en-US" sz="2400" dirty="0" smtClean="0">
                <a:solidFill>
                  <a:schemeClr val="accent1"/>
                </a:solidFill>
              </a:rPr>
              <a:t>城</a:t>
            </a:r>
            <a:r>
              <a:rPr lang="ja-JP" altLang="en-US" sz="2400" dirty="0">
                <a:solidFill>
                  <a:schemeClr val="accent1"/>
                </a:solidFill>
              </a:rPr>
              <a:t>市</a:t>
            </a:r>
            <a:endParaRPr lang="en-US" sz="2400" dirty="0">
              <a:solidFill>
                <a:schemeClr val="accent1"/>
              </a:solidFill>
            </a:endParaRPr>
          </a:p>
        </p:txBody>
      </p:sp>
    </p:spTree>
    <p:extLst>
      <p:ext uri="{BB962C8B-B14F-4D97-AF65-F5344CB8AC3E}">
        <p14:creationId xmlns:p14="http://schemas.microsoft.com/office/powerpoint/2010/main" val="304065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City Ideals</a:t>
            </a:r>
            <a:endParaRPr lang="en-US" dirty="0"/>
          </a:p>
        </p:txBody>
      </p:sp>
      <p:sp>
        <p:nvSpPr>
          <p:cNvPr id="3" name="Content Placeholder 2"/>
          <p:cNvSpPr>
            <a:spLocks noGrp="1"/>
          </p:cNvSpPr>
          <p:nvPr>
            <p:ph idx="1"/>
          </p:nvPr>
        </p:nvSpPr>
        <p:spPr>
          <a:xfrm>
            <a:off x="1043491" y="2848146"/>
            <a:ext cx="3591571" cy="2945770"/>
          </a:xfrm>
        </p:spPr>
        <p:txBody>
          <a:bodyPr>
            <a:normAutofit/>
          </a:bodyPr>
          <a:lstStyle/>
          <a:p>
            <a:r>
              <a:rPr lang="en-US" dirty="0" smtClean="0"/>
              <a:t>Smart growth</a:t>
            </a:r>
          </a:p>
          <a:p>
            <a:r>
              <a:rPr lang="en-US" dirty="0" smtClean="0"/>
              <a:t>Energy conservation</a:t>
            </a:r>
          </a:p>
          <a:p>
            <a:r>
              <a:rPr lang="en-US" dirty="0" smtClean="0"/>
              <a:t>Waste reduction</a:t>
            </a:r>
          </a:p>
          <a:p>
            <a:r>
              <a:rPr lang="en-US" dirty="0" smtClean="0"/>
              <a:t>Multi-modal transportation</a:t>
            </a:r>
          </a:p>
          <a:p>
            <a:r>
              <a:rPr lang="en-US" dirty="0" smtClean="0"/>
              <a:t>Water management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992" y="2622585"/>
            <a:ext cx="1828800" cy="1828800"/>
          </a:xfrm>
          <a:prstGeom prst="rect">
            <a:avLst/>
          </a:prstGeom>
          <a:ln>
            <a:solidFill>
              <a:schemeClr val="accent2">
                <a:lumMod val="75000"/>
              </a:schemeClr>
            </a:solidFill>
          </a:ln>
        </p:spPr>
      </p:pic>
      <p:pic>
        <p:nvPicPr>
          <p:cNvPr id="5" name="Picture 4"/>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662196" y="2622585"/>
            <a:ext cx="1828800" cy="1828800"/>
          </a:xfrm>
          <a:prstGeom prst="rect">
            <a:avLst/>
          </a:prstGeom>
          <a:ln>
            <a:solidFill>
              <a:schemeClr val="accent2">
                <a:lumMod val="75000"/>
              </a:schemeClr>
            </a:solidFill>
          </a:ln>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l="4075" r="4075"/>
          <a:stretch/>
        </p:blipFill>
        <p:spPr>
          <a:xfrm>
            <a:off x="4788992" y="4499701"/>
            <a:ext cx="1828800" cy="1828800"/>
          </a:xfrm>
          <a:prstGeom prst="rect">
            <a:avLst/>
          </a:prstGeom>
          <a:ln>
            <a:solidFill>
              <a:schemeClr val="accent2">
                <a:lumMod val="75000"/>
              </a:schemeClr>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658162" y="4499701"/>
            <a:ext cx="1828800" cy="1828800"/>
          </a:xfrm>
          <a:prstGeom prst="rect">
            <a:avLst/>
          </a:prstGeom>
          <a:ln>
            <a:solidFill>
              <a:schemeClr val="accent2">
                <a:lumMod val="75000"/>
              </a:schemeClr>
            </a:solidFill>
          </a:ln>
        </p:spPr>
      </p:pic>
      <p:sp>
        <p:nvSpPr>
          <p:cNvPr id="10" name="Rectangle 9"/>
          <p:cNvSpPr/>
          <p:nvPr/>
        </p:nvSpPr>
        <p:spPr>
          <a:xfrm>
            <a:off x="4740224" y="56929"/>
            <a:ext cx="1309974" cy="461665"/>
          </a:xfrm>
          <a:prstGeom prst="rect">
            <a:avLst/>
          </a:prstGeom>
        </p:spPr>
        <p:txBody>
          <a:bodyPr wrap="none">
            <a:spAutoFit/>
          </a:bodyPr>
          <a:lstStyle/>
          <a:p>
            <a:r>
              <a:rPr lang="ja-JP" altLang="en-US" sz="2400" dirty="0" smtClean="0">
                <a:solidFill>
                  <a:schemeClr val="accent1"/>
                </a:solidFill>
              </a:rPr>
              <a:t>策</a:t>
            </a:r>
            <a:r>
              <a:rPr lang="ja-JP" altLang="en-US" sz="2400" dirty="0">
                <a:solidFill>
                  <a:schemeClr val="accent1"/>
                </a:solidFill>
              </a:rPr>
              <a:t>略      </a:t>
            </a:r>
            <a:endParaRPr lang="en-US" sz="2400" dirty="0">
              <a:solidFill>
                <a:schemeClr val="accent1"/>
              </a:solidFill>
            </a:endParaRPr>
          </a:p>
        </p:txBody>
      </p:sp>
      <p:sp>
        <p:nvSpPr>
          <p:cNvPr id="11" name="Rectangle 10"/>
          <p:cNvSpPr/>
          <p:nvPr/>
        </p:nvSpPr>
        <p:spPr>
          <a:xfrm>
            <a:off x="6482798" y="8161"/>
            <a:ext cx="184731" cy="461665"/>
          </a:xfrm>
          <a:prstGeom prst="rect">
            <a:avLst/>
          </a:prstGeom>
        </p:spPr>
        <p:txBody>
          <a:bodyPr wrap="none">
            <a:spAutoFit/>
          </a:bodyPr>
          <a:lstStyle/>
          <a:p>
            <a:endParaRPr lang="en-US" sz="2400" dirty="0">
              <a:solidFill>
                <a:schemeClr val="accent1"/>
              </a:solidFill>
            </a:endParaRPr>
          </a:p>
        </p:txBody>
      </p:sp>
    </p:spTree>
    <p:extLst>
      <p:ext uri="{BB962C8B-B14F-4D97-AF65-F5344CB8AC3E}">
        <p14:creationId xmlns:p14="http://schemas.microsoft.com/office/powerpoint/2010/main" val="145314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City Approaches</a:t>
            </a:r>
            <a:endParaRPr lang="en-US" dirty="0"/>
          </a:p>
        </p:txBody>
      </p:sp>
      <p:sp>
        <p:nvSpPr>
          <p:cNvPr id="3" name="Text Placeholder 2"/>
          <p:cNvSpPr>
            <a:spLocks noGrp="1"/>
          </p:cNvSpPr>
          <p:nvPr>
            <p:ph type="body" idx="1"/>
          </p:nvPr>
        </p:nvSpPr>
        <p:spPr/>
        <p:txBody>
          <a:bodyPr/>
          <a:lstStyle/>
          <a:p>
            <a:r>
              <a:rPr lang="en-US" dirty="0" smtClean="0"/>
              <a:t>Smart Growth</a:t>
            </a:r>
          </a:p>
          <a:p>
            <a:r>
              <a:rPr lang="en-US" dirty="0" smtClean="0"/>
              <a:t>Retrofitting Existing Cities</a:t>
            </a:r>
          </a:p>
          <a:p>
            <a:r>
              <a:rPr lang="en-US" dirty="0" smtClean="0"/>
              <a:t>Building New Cities</a:t>
            </a:r>
            <a:endParaRPr lang="en-US" dirty="0"/>
          </a:p>
        </p:txBody>
      </p:sp>
      <p:sp>
        <p:nvSpPr>
          <p:cNvPr id="5" name="Rectangle 4"/>
          <p:cNvSpPr/>
          <p:nvPr/>
        </p:nvSpPr>
        <p:spPr>
          <a:xfrm>
            <a:off x="4723782" y="38100"/>
            <a:ext cx="800219" cy="461665"/>
          </a:xfrm>
          <a:prstGeom prst="rect">
            <a:avLst/>
          </a:prstGeom>
        </p:spPr>
        <p:txBody>
          <a:bodyPr wrap="none">
            <a:spAutoFit/>
          </a:bodyPr>
          <a:lstStyle/>
          <a:p>
            <a:r>
              <a:rPr lang="ja-JP" altLang="en-US" sz="2400" dirty="0">
                <a:solidFill>
                  <a:schemeClr val="accent1"/>
                </a:solidFill>
              </a:rPr>
              <a:t>战略</a:t>
            </a:r>
            <a:endParaRPr lang="en-US" sz="2400" dirty="0">
              <a:solidFill>
                <a:schemeClr val="accent1"/>
              </a:solidFill>
            </a:endParaRPr>
          </a:p>
        </p:txBody>
      </p:sp>
    </p:spTree>
    <p:extLst>
      <p:ext uri="{BB962C8B-B14F-4D97-AF65-F5344CB8AC3E}">
        <p14:creationId xmlns:p14="http://schemas.microsoft.com/office/powerpoint/2010/main" val="37484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Growth Principals</a:t>
            </a:r>
            <a:endParaRPr lang="en-US" dirty="0"/>
          </a:p>
        </p:txBody>
      </p:sp>
      <p:sp>
        <p:nvSpPr>
          <p:cNvPr id="5" name="Content Placeholder 2"/>
          <p:cNvSpPr txBox="1">
            <a:spLocks/>
          </p:cNvSpPr>
          <p:nvPr/>
        </p:nvSpPr>
        <p:spPr>
          <a:xfrm>
            <a:off x="1043492" y="2323652"/>
            <a:ext cx="6777317" cy="3879440"/>
          </a:xfrm>
          <a:prstGeom prst="rect">
            <a:avLst/>
          </a:prstGeom>
        </p:spPr>
        <p:txBody>
          <a:bodyPr vert="horz" lIns="91440" tIns="45720" rIns="91440" bIns="45720" rtlCol="0">
            <a:normAutofit fontScale="92500"/>
          </a:bodyPr>
          <a:lstStyle/>
          <a:p>
            <a:pPr marL="342900" indent="-274320">
              <a:spcBef>
                <a:spcPct val="20000"/>
              </a:spcBef>
              <a:buClr>
                <a:schemeClr val="accent1"/>
              </a:buClr>
              <a:buSzPct val="76000"/>
              <a:buFont typeface="Wingdings 2" pitchFamily="18" charset="2"/>
              <a:buChar char=""/>
            </a:pPr>
            <a:r>
              <a:rPr lang="en-US" sz="2400" dirty="0" smtClean="0">
                <a:solidFill>
                  <a:schemeClr val="tx2"/>
                </a:solidFill>
              </a:rPr>
              <a:t>High density</a:t>
            </a:r>
            <a:endParaRPr lang="en-US" sz="2200" dirty="0" smtClean="0">
              <a:solidFill>
                <a:schemeClr val="tx2"/>
              </a:solidFill>
            </a:endParaRPr>
          </a:p>
          <a:p>
            <a:pPr marL="342900" indent="-274320">
              <a:spcBef>
                <a:spcPct val="20000"/>
              </a:spcBef>
              <a:buClr>
                <a:schemeClr val="accent1"/>
              </a:buClr>
              <a:buSzPct val="76000"/>
              <a:buFont typeface="Wingdings 2" pitchFamily="18" charset="2"/>
              <a:buChar char=""/>
            </a:pPr>
            <a:r>
              <a:rPr lang="en-US" sz="2400" b="1" dirty="0" smtClean="0">
                <a:solidFill>
                  <a:schemeClr val="tx2"/>
                </a:solidFill>
              </a:rPr>
              <a:t>Walkable neighborhoods</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Diverse housing options &amp; land uses</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Community</a:t>
            </a:r>
            <a:r>
              <a:rPr kumimoji="0" lang="en-US" sz="2400" b="0" i="0" u="none" strike="noStrike" kern="1200" cap="none" spc="0" normalizeH="0" noProof="0" dirty="0" smtClean="0">
                <a:ln>
                  <a:noFill/>
                </a:ln>
                <a:solidFill>
                  <a:schemeClr val="tx2"/>
                </a:solidFill>
                <a:effectLst/>
                <a:uLnTx/>
                <a:uFillTx/>
                <a:latin typeface="+mn-lt"/>
                <a:ea typeface="+mn-ea"/>
                <a:cs typeface="+mn-cs"/>
              </a:rPr>
              <a:t> &amp; stakeholder collaboration</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lang="en-US" sz="2400" baseline="0" dirty="0" smtClean="0">
                <a:solidFill>
                  <a:schemeClr val="tx2"/>
                </a:solidFill>
              </a:rPr>
              <a:t>Strong</a:t>
            </a:r>
            <a:r>
              <a:rPr lang="en-US" sz="2400" dirty="0" smtClean="0">
                <a:solidFill>
                  <a:schemeClr val="tx2"/>
                </a:solidFill>
              </a:rPr>
              <a:t> sense of place</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lang="en-US" sz="2400" dirty="0" smtClean="0">
                <a:solidFill>
                  <a:schemeClr val="tx2"/>
                </a:solidFill>
              </a:rPr>
              <a:t>Preservation of open space</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lang="en-US" sz="2400" b="1" dirty="0" smtClean="0">
                <a:solidFill>
                  <a:schemeClr val="tx2"/>
                </a:solidFill>
              </a:rPr>
              <a:t>Multimodal transportation</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lang="en-US" sz="2400" dirty="0" smtClean="0">
                <a:solidFill>
                  <a:schemeClr val="tx2"/>
                </a:solidFill>
              </a:rPr>
              <a:t>Compact building design</a:t>
            </a:r>
          </a:p>
          <a:p>
            <a:pPr marL="342900" marR="0" lvl="0" indent="-274320" algn="l" defTabSz="914400" rtl="0" eaLnBrk="1" fontAlgn="auto" latinLnBrk="0" hangingPunct="1">
              <a:lnSpc>
                <a:spcPct val="100000"/>
              </a:lnSpc>
              <a:spcBef>
                <a:spcPct val="20000"/>
              </a:spcBef>
              <a:spcAft>
                <a:spcPts val="0"/>
              </a:spcAft>
              <a:buClr>
                <a:schemeClr val="accent1"/>
              </a:buClr>
              <a:buSzPct val="76000"/>
              <a:buFont typeface="Wingdings 2" pitchFamily="18" charset="2"/>
              <a:buChar char=""/>
              <a:tabLst/>
              <a:defRPr/>
            </a:pPr>
            <a:r>
              <a:rPr lang="en-US" sz="2400" b="1" dirty="0" smtClean="0">
                <a:solidFill>
                  <a:schemeClr val="tx2"/>
                </a:solidFill>
              </a:rPr>
              <a:t>Direct development in existing communities</a:t>
            </a:r>
          </a:p>
        </p:txBody>
      </p:sp>
      <p:sp>
        <p:nvSpPr>
          <p:cNvPr id="7" name="Rectangle 6"/>
          <p:cNvSpPr/>
          <p:nvPr/>
        </p:nvSpPr>
        <p:spPr>
          <a:xfrm>
            <a:off x="4698283" y="62937"/>
            <a:ext cx="1415772" cy="461665"/>
          </a:xfrm>
          <a:prstGeom prst="rect">
            <a:avLst/>
          </a:prstGeom>
        </p:spPr>
        <p:txBody>
          <a:bodyPr wrap="none">
            <a:spAutoFit/>
          </a:bodyPr>
          <a:lstStyle/>
          <a:p>
            <a:r>
              <a:rPr lang="ja-JP" altLang="en-US" sz="2400" dirty="0" smtClean="0">
                <a:solidFill>
                  <a:schemeClr val="accent1"/>
                </a:solidFill>
              </a:rPr>
              <a:t>智</a:t>
            </a:r>
            <a:r>
              <a:rPr lang="ja-JP" altLang="en-US" sz="2400" dirty="0">
                <a:solidFill>
                  <a:schemeClr val="accent1"/>
                </a:solidFill>
              </a:rPr>
              <a:t>能增长</a:t>
            </a:r>
            <a:endParaRPr lang="en-US" altLang="en-US" sz="2400" dirty="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89" y="1027663"/>
            <a:ext cx="4174687" cy="1750441"/>
          </a:xfrm>
        </p:spPr>
        <p:txBody>
          <a:bodyPr>
            <a:noAutofit/>
          </a:bodyPr>
          <a:lstStyle/>
          <a:p>
            <a:r>
              <a:rPr lang="en-US" dirty="0" smtClean="0"/>
              <a:t>Walkable</a:t>
            </a:r>
            <a:br>
              <a:rPr lang="en-US" dirty="0" smtClean="0"/>
            </a:br>
            <a:r>
              <a:rPr lang="en-US" dirty="0" smtClean="0"/>
              <a:t>Neighborhoods</a:t>
            </a: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26932" y="807142"/>
            <a:ext cx="3117327" cy="1983154"/>
          </a:xfrm>
          <a:prstGeom prst="rect">
            <a:avLst/>
          </a:prstGeom>
        </p:spPr>
      </p:pic>
      <p:sp>
        <p:nvSpPr>
          <p:cNvPr id="5" name="Content Placeholder 2"/>
          <p:cNvSpPr txBox="1">
            <a:spLocks/>
          </p:cNvSpPr>
          <p:nvPr/>
        </p:nvSpPr>
        <p:spPr>
          <a:xfrm>
            <a:off x="1043492" y="3299583"/>
            <a:ext cx="6777317" cy="3076833"/>
          </a:xfrm>
          <a:prstGeom prst="rect">
            <a:avLst/>
          </a:prstGeom>
        </p:spPr>
        <p:txBody>
          <a:bodyPr vert="horz" lIns="91440" tIns="45720" rIns="91440" bIns="45720" rtlCol="0">
            <a:normAutofit fontScale="77500" lnSpcReduction="20000"/>
          </a:bodyPr>
          <a:lstStyle/>
          <a:p>
            <a:pPr marL="342900" indent="-274320">
              <a:spcBef>
                <a:spcPct val="20000"/>
              </a:spcBef>
              <a:buClr>
                <a:schemeClr val="accent1"/>
              </a:buClr>
              <a:buSzPct val="76000"/>
              <a:buFont typeface="Wingdings 2" pitchFamily="18" charset="2"/>
              <a:buChar char=""/>
            </a:pPr>
            <a:r>
              <a:rPr lang="en-US" sz="2600" dirty="0" smtClean="0">
                <a:solidFill>
                  <a:schemeClr val="tx2"/>
                </a:solidFill>
              </a:rPr>
              <a:t>Concentrate critical services near homes, jobs, &amp; transit</a:t>
            </a:r>
          </a:p>
          <a:p>
            <a:pPr marL="800100" lvl="1" indent="-274320">
              <a:spcBef>
                <a:spcPct val="20000"/>
              </a:spcBef>
              <a:buClr>
                <a:schemeClr val="accent1"/>
              </a:buClr>
              <a:buSzPct val="76000"/>
              <a:buFont typeface="Wingdings 2" pitchFamily="18" charset="2"/>
              <a:buChar char=""/>
            </a:pPr>
            <a:r>
              <a:rPr lang="en-US" sz="2300" dirty="0" smtClean="0">
                <a:solidFill>
                  <a:schemeClr val="tx2"/>
                </a:solidFill>
              </a:rPr>
              <a:t>Improved personal health &amp; fitness</a:t>
            </a:r>
          </a:p>
          <a:p>
            <a:pPr marL="800100" lvl="1" indent="-274320">
              <a:spcBef>
                <a:spcPct val="20000"/>
              </a:spcBef>
              <a:buClr>
                <a:schemeClr val="accent1"/>
              </a:buClr>
              <a:buSzPct val="76000"/>
              <a:buFont typeface="Wingdings 2" pitchFamily="18" charset="2"/>
              <a:buChar char=""/>
            </a:pPr>
            <a:r>
              <a:rPr lang="en-US" sz="2300" dirty="0" smtClean="0">
                <a:solidFill>
                  <a:schemeClr val="tx2"/>
                </a:solidFill>
              </a:rPr>
              <a:t>Expanded consumer choice</a:t>
            </a:r>
          </a:p>
          <a:p>
            <a:pPr marL="342900" indent="-274320">
              <a:spcBef>
                <a:spcPct val="20000"/>
              </a:spcBef>
              <a:buClr>
                <a:schemeClr val="accent1"/>
              </a:buClr>
              <a:buSzPct val="76000"/>
              <a:buFont typeface="Wingdings 2" pitchFamily="18" charset="2"/>
              <a:buChar char=""/>
            </a:pPr>
            <a:r>
              <a:rPr lang="en-US" sz="2600" dirty="0" smtClean="0">
                <a:solidFill>
                  <a:schemeClr val="tx2"/>
                </a:solidFill>
              </a:rPr>
              <a:t>Adopt street design standards emphasizing pedestrians &amp; non-motorized modes </a:t>
            </a:r>
          </a:p>
          <a:p>
            <a:pPr marL="800100" lvl="1" indent="-274320">
              <a:spcBef>
                <a:spcPct val="20000"/>
              </a:spcBef>
              <a:buClr>
                <a:schemeClr val="accent1"/>
              </a:buClr>
              <a:buSzPct val="76000"/>
              <a:buFont typeface="Wingdings 2" pitchFamily="18" charset="2"/>
              <a:buChar char=""/>
            </a:pPr>
            <a:r>
              <a:rPr lang="en-US" sz="2300" dirty="0" smtClean="0">
                <a:solidFill>
                  <a:schemeClr val="tx2"/>
                </a:solidFill>
              </a:rPr>
              <a:t>Copenhagen Lane</a:t>
            </a:r>
          </a:p>
          <a:p>
            <a:pPr marL="342900" indent="-274320">
              <a:spcBef>
                <a:spcPct val="20000"/>
              </a:spcBef>
              <a:buClr>
                <a:schemeClr val="accent1"/>
              </a:buClr>
              <a:buSzPct val="76000"/>
              <a:buFont typeface="Wingdings 2" pitchFamily="18" charset="2"/>
              <a:buChar char=""/>
            </a:pPr>
            <a:r>
              <a:rPr lang="en-US" sz="2600" dirty="0" smtClean="0">
                <a:solidFill>
                  <a:schemeClr val="tx2"/>
                </a:solidFill>
              </a:rPr>
              <a:t>Provide grants to local communities for improvement projects</a:t>
            </a:r>
          </a:p>
          <a:p>
            <a:pPr marL="800100" lvl="1" indent="-274320">
              <a:spcBef>
                <a:spcPct val="20000"/>
              </a:spcBef>
              <a:buClr>
                <a:schemeClr val="accent1"/>
              </a:buClr>
              <a:buSzPct val="76000"/>
              <a:buFont typeface="Wingdings 2" pitchFamily="18" charset="2"/>
              <a:buChar char=""/>
            </a:pPr>
            <a:r>
              <a:rPr lang="en-US" sz="2300" dirty="0" smtClean="0">
                <a:solidFill>
                  <a:schemeClr val="tx2"/>
                </a:solidFill>
              </a:rPr>
              <a:t>Illinois Balanced Growth for a Better Quality of Life</a:t>
            </a:r>
          </a:p>
        </p:txBody>
      </p:sp>
      <p:sp>
        <p:nvSpPr>
          <p:cNvPr id="9" name="Rectangle 8"/>
          <p:cNvSpPr/>
          <p:nvPr/>
        </p:nvSpPr>
        <p:spPr>
          <a:xfrm>
            <a:off x="4686091" y="50745"/>
            <a:ext cx="1415772" cy="830997"/>
          </a:xfrm>
          <a:prstGeom prst="rect">
            <a:avLst/>
          </a:prstGeom>
        </p:spPr>
        <p:txBody>
          <a:bodyPr wrap="none">
            <a:spAutoFit/>
          </a:bodyPr>
          <a:lstStyle/>
          <a:p>
            <a:r>
              <a:rPr lang="ja-JP" altLang="en-US" sz="2400" dirty="0" smtClean="0">
                <a:solidFill>
                  <a:schemeClr val="accent1"/>
                </a:solidFill>
              </a:rPr>
              <a:t>步</a:t>
            </a:r>
            <a:r>
              <a:rPr lang="ja-JP" altLang="en-US" sz="2400" dirty="0">
                <a:solidFill>
                  <a:schemeClr val="accent1"/>
                </a:solidFill>
              </a:rPr>
              <a:t>行社区</a:t>
            </a:r>
            <a:endParaRPr lang="en-US" altLang="en-US" sz="2400" dirty="0" smtClean="0">
              <a:solidFill>
                <a:schemeClr val="accent1"/>
              </a:solidFill>
            </a:endParaRPr>
          </a:p>
          <a:p>
            <a:endParaRPr lang="en-US" altLang="en-US" sz="2400" dirty="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43492" y="4451685"/>
            <a:ext cx="2156908" cy="1729694"/>
          </a:xfrm>
          <a:prstGeom prst="rect">
            <a:avLst/>
          </a:prstGeom>
        </p:spPr>
      </p:pic>
      <p:pic>
        <p:nvPicPr>
          <p:cNvPr id="5" name="Picture 4"/>
          <p:cNvPicPr>
            <a:picLocks noChangeAspect="1"/>
          </p:cNvPicPr>
          <p:nvPr/>
        </p:nvPicPr>
        <p:blipFill>
          <a:blip r:embed="rId3" cstate="print"/>
          <a:stretch>
            <a:fillRect/>
          </a:stretch>
        </p:blipFill>
        <p:spPr>
          <a:xfrm>
            <a:off x="3200400" y="4448558"/>
            <a:ext cx="2438400" cy="173282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800" y="4434847"/>
            <a:ext cx="2667000" cy="1746531"/>
          </a:xfrm>
          <a:prstGeom prst="rect">
            <a:avLst/>
          </a:prstGeom>
        </p:spPr>
      </p:pic>
      <p:sp>
        <p:nvSpPr>
          <p:cNvPr id="8" name="Content Placeholder 2"/>
          <p:cNvSpPr txBox="1">
            <a:spLocks/>
          </p:cNvSpPr>
          <p:nvPr/>
        </p:nvSpPr>
        <p:spPr>
          <a:xfrm>
            <a:off x="1043490" y="2170664"/>
            <a:ext cx="6777317" cy="2080059"/>
          </a:xfrm>
          <a:prstGeom prst="rect">
            <a:avLst/>
          </a:prstGeom>
        </p:spPr>
        <p:txBody>
          <a:bodyPr vert="horz" lIns="91440" tIns="45720" rIns="91440" bIns="45720" rtlCol="0">
            <a:normAutofit fontScale="92500"/>
          </a:bodyPr>
          <a:lstStyle/>
          <a:p>
            <a:pPr marL="342900" indent="-274320">
              <a:spcBef>
                <a:spcPct val="20000"/>
              </a:spcBef>
              <a:buClr>
                <a:schemeClr val="accent1"/>
              </a:buClr>
              <a:buSzPct val="76000"/>
              <a:buFont typeface="Wingdings 2" pitchFamily="18" charset="2"/>
              <a:buChar char=""/>
            </a:pPr>
            <a:r>
              <a:rPr lang="en-US" sz="2400" dirty="0" smtClean="0">
                <a:solidFill>
                  <a:schemeClr val="tx2"/>
                </a:solidFill>
              </a:rPr>
              <a:t>Focus on neighborhood-scaled streets (two or four lanes)</a:t>
            </a:r>
          </a:p>
          <a:p>
            <a:pPr marL="342900" indent="-274320">
              <a:spcBef>
                <a:spcPct val="20000"/>
              </a:spcBef>
              <a:buClr>
                <a:schemeClr val="accent1"/>
              </a:buClr>
              <a:buSzPct val="76000"/>
              <a:buFont typeface="Wingdings 2" pitchFamily="18" charset="2"/>
              <a:buChar char=""/>
            </a:pPr>
            <a:r>
              <a:rPr lang="en-US" sz="2400" dirty="0" smtClean="0">
                <a:solidFill>
                  <a:schemeClr val="tx2"/>
                </a:solidFill>
              </a:rPr>
              <a:t>Encourage high levels of connectivity</a:t>
            </a:r>
          </a:p>
          <a:p>
            <a:pPr marL="342900" indent="-274320">
              <a:spcBef>
                <a:spcPct val="20000"/>
              </a:spcBef>
              <a:buClr>
                <a:schemeClr val="accent1"/>
              </a:buClr>
              <a:buSzPct val="76000"/>
              <a:buFont typeface="Wingdings 2" pitchFamily="18" charset="2"/>
              <a:buChar char=""/>
            </a:pPr>
            <a:r>
              <a:rPr lang="en-US" sz="2400" dirty="0" smtClean="0">
                <a:solidFill>
                  <a:schemeClr val="tx2"/>
                </a:solidFill>
              </a:rPr>
              <a:t>Require sidewalks in all new developments</a:t>
            </a:r>
          </a:p>
          <a:p>
            <a:pPr marL="342900" indent="-274320">
              <a:spcBef>
                <a:spcPct val="20000"/>
              </a:spcBef>
              <a:buClr>
                <a:schemeClr val="accent1"/>
              </a:buClr>
              <a:buSzPct val="76000"/>
              <a:buFont typeface="Wingdings 2" pitchFamily="18" charset="2"/>
              <a:buChar char=""/>
            </a:pPr>
            <a:r>
              <a:rPr lang="en-US" sz="2400" dirty="0" smtClean="0">
                <a:solidFill>
                  <a:schemeClr val="tx2"/>
                </a:solidFill>
              </a:rPr>
              <a:t>Address parking needs &amp; opportunities</a:t>
            </a:r>
            <a:endParaRPr lang="en-US" sz="1900" dirty="0" smtClean="0">
              <a:solidFill>
                <a:schemeClr val="tx2"/>
              </a:solidFill>
            </a:endParaRPr>
          </a:p>
        </p:txBody>
      </p:sp>
      <p:sp>
        <p:nvSpPr>
          <p:cNvPr id="10" name="Title 1"/>
          <p:cNvSpPr txBox="1">
            <a:spLocks/>
          </p:cNvSpPr>
          <p:nvPr/>
        </p:nvSpPr>
        <p:spPr>
          <a:xfrm>
            <a:off x="1043489" y="930127"/>
            <a:ext cx="6777318" cy="1143001"/>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accent1"/>
                </a:solidFill>
                <a:effectLst/>
                <a:uLnTx/>
                <a:uFillTx/>
                <a:latin typeface="+mj-lt"/>
                <a:ea typeface="+mj-ea"/>
                <a:cs typeface="+mj-cs"/>
              </a:rPr>
              <a:t>Multi-modal Transportation</a:t>
            </a:r>
            <a:endParaRPr kumimoji="0" lang="en-US" sz="4000" b="0" i="0" u="none" strike="noStrike" kern="1200" cap="none" spc="0" normalizeH="0" baseline="0" noProof="0" dirty="0">
              <a:ln>
                <a:noFill/>
              </a:ln>
              <a:solidFill>
                <a:schemeClr val="accent1"/>
              </a:solidFill>
              <a:effectLst/>
              <a:uLnTx/>
              <a:uFillTx/>
              <a:latin typeface="+mj-lt"/>
              <a:ea typeface="+mj-ea"/>
              <a:cs typeface="+mj-cs"/>
            </a:endParaRPr>
          </a:p>
        </p:txBody>
      </p:sp>
      <p:sp>
        <p:nvSpPr>
          <p:cNvPr id="12" name="Rectangle 11"/>
          <p:cNvSpPr/>
          <p:nvPr/>
        </p:nvSpPr>
        <p:spPr>
          <a:xfrm>
            <a:off x="4686091" y="50745"/>
            <a:ext cx="3411511" cy="1200329"/>
          </a:xfrm>
          <a:prstGeom prst="rect">
            <a:avLst/>
          </a:prstGeom>
        </p:spPr>
        <p:txBody>
          <a:bodyPr wrap="square">
            <a:spAutoFit/>
          </a:bodyPr>
          <a:lstStyle/>
          <a:p>
            <a:r>
              <a:rPr lang="ja-JP" altLang="en-US" sz="2400" dirty="0">
                <a:solidFill>
                  <a:schemeClr val="accent1"/>
                </a:solidFill>
              </a:rPr>
              <a:t>多模式交</a:t>
            </a:r>
            <a:r>
              <a:rPr lang="ja-JP" altLang="en-US" sz="2400" dirty="0" smtClean="0">
                <a:solidFill>
                  <a:schemeClr val="accent1"/>
                </a:solidFill>
              </a:rPr>
              <a:t>通</a:t>
            </a:r>
            <a:endParaRPr lang="en-US" altLang="en-US" sz="2400" dirty="0" smtClean="0">
              <a:solidFill>
                <a:schemeClr val="accent1"/>
              </a:solidFill>
            </a:endParaRPr>
          </a:p>
          <a:p>
            <a:endParaRPr lang="en-US" altLang="en-US" sz="2400" dirty="0" smtClean="0">
              <a:solidFill>
                <a:schemeClr val="accent1"/>
              </a:solidFill>
            </a:endParaRPr>
          </a:p>
          <a:p>
            <a:endParaRPr lang="en-US" altLang="en-US" sz="2400" dirty="0">
              <a:solidFill>
                <a:schemeClr val="accent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TotalTime>
  <Words>2405</Words>
  <Application>Microsoft Macintosh PowerPoint</Application>
  <PresentationFormat>On-screen Show (4:3)</PresentationFormat>
  <Paragraphs>334</Paragraphs>
  <Slides>34</Slides>
  <Notes>15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Austin</vt:lpstr>
      <vt:lpstr>Sustainable Cities</vt:lpstr>
      <vt:lpstr>Outline</vt:lpstr>
      <vt:lpstr>Why Sustainable Cities?</vt:lpstr>
      <vt:lpstr>A Sustainable City</vt:lpstr>
      <vt:lpstr>Sustainable City Ideals</vt:lpstr>
      <vt:lpstr>Sustainable City Approaches</vt:lpstr>
      <vt:lpstr>Smart Growth Principals</vt:lpstr>
      <vt:lpstr>Walkable Neighborhoods</vt:lpstr>
      <vt:lpstr>PowerPoint Presentation</vt:lpstr>
      <vt:lpstr>Develop in Existing Communities</vt:lpstr>
      <vt:lpstr>Seattle, Washington, USA</vt:lpstr>
      <vt:lpstr>San Francisco, California, USA</vt:lpstr>
      <vt:lpstr>Saitama, Japan</vt:lpstr>
      <vt:lpstr>Madsar City, Abu Dhabi, United Arab Emirates</vt:lpstr>
      <vt:lpstr>Tianjin Eco-city, Tianjin, China</vt:lpstr>
      <vt:lpstr>Tongzhou New City, Beijing, China</vt:lpstr>
      <vt:lpstr>Important Questions</vt:lpstr>
      <vt:lpstr>Sources</vt:lpstr>
      <vt:lpstr>Sources continued</vt:lpstr>
      <vt:lpstr>Lessons Learned</vt:lpstr>
      <vt:lpstr>Outline</vt:lpstr>
      <vt:lpstr>Solid Waste Management</vt:lpstr>
      <vt:lpstr>Waste to Fertilizer</vt:lpstr>
      <vt:lpstr>Population &amp; Development Rates</vt:lpstr>
      <vt:lpstr>The Population Issue:</vt:lpstr>
      <vt:lpstr>With new cities going up everywhere, we wonder whether these cities actually get filled?</vt:lpstr>
      <vt:lpstr>Transportation Planning</vt:lpstr>
      <vt:lpstr>Multi-Modal System</vt:lpstr>
      <vt:lpstr>Multi-Modal System</vt:lpstr>
      <vt:lpstr>Transportation Planning</vt:lpstr>
      <vt:lpstr>Planning for the Automobile</vt:lpstr>
      <vt:lpstr>Transportation Planning</vt:lpstr>
      <vt:lpstr>Changes in City Scale</vt:lpstr>
      <vt:lpstr>Changes in City Scale</vt:lpstr>
    </vt:vector>
  </TitlesOfParts>
  <Company>University of Cincinnati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Cities</dc:title>
  <dc:creator>Matthew Robinson</dc:creator>
  <cp:lastModifiedBy>Matthew Robinson</cp:lastModifiedBy>
  <cp:revision>84</cp:revision>
  <dcterms:created xsi:type="dcterms:W3CDTF">2013-04-21T03:35:07Z</dcterms:created>
  <dcterms:modified xsi:type="dcterms:W3CDTF">2013-05-23T04:10:30Z</dcterms:modified>
</cp:coreProperties>
</file>