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5" r:id="rId8"/>
    <p:sldId id="263" r:id="rId9"/>
    <p:sldId id="280" r:id="rId10"/>
    <p:sldId id="279" r:id="rId11"/>
    <p:sldId id="281" r:id="rId12"/>
    <p:sldId id="269" r:id="rId13"/>
    <p:sldId id="270" r:id="rId14"/>
    <p:sldId id="273" r:id="rId15"/>
    <p:sldId id="274" r:id="rId16"/>
    <p:sldId id="276" r:id="rId17"/>
    <p:sldId id="275" r:id="rId18"/>
    <p:sldId id="277" r:id="rId19"/>
    <p:sldId id="278" r:id="rId20"/>
    <p:sldId id="26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0CCB9B5C-2048-416E-9284-72102FD9F95E}" type="datetimeFigureOut">
              <a:rPr lang="en-US" smtClean="0"/>
              <a:pPr/>
              <a:t>5/21/2013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C6EF71A-17BE-4F3E-AED9-9EAF7E6F27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9B5C-2048-416E-9284-72102FD9F95E}" type="datetimeFigureOut">
              <a:rPr lang="en-US" smtClean="0"/>
              <a:pPr/>
              <a:t>5/21/2013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F71A-17BE-4F3E-AED9-9EAF7E6F27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9B5C-2048-416E-9284-72102FD9F95E}" type="datetimeFigureOut">
              <a:rPr lang="en-US" smtClean="0"/>
              <a:pPr/>
              <a:t>5/21/2013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F71A-17BE-4F3E-AED9-9EAF7E6F27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9B5C-2048-416E-9284-72102FD9F95E}" type="datetimeFigureOut">
              <a:rPr lang="en-US" smtClean="0"/>
              <a:pPr/>
              <a:t>5/21/2013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F71A-17BE-4F3E-AED9-9EAF7E6F27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9B5C-2048-416E-9284-72102FD9F95E}" type="datetimeFigureOut">
              <a:rPr lang="en-US" smtClean="0"/>
              <a:pPr/>
              <a:t>5/21/2013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F71A-17BE-4F3E-AED9-9EAF7E6F27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9B5C-2048-416E-9284-72102FD9F95E}" type="datetimeFigureOut">
              <a:rPr lang="en-US" smtClean="0"/>
              <a:pPr/>
              <a:t>5/21/2013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F71A-17BE-4F3E-AED9-9EAF7E6F27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9B5C-2048-416E-9284-72102FD9F95E}" type="datetimeFigureOut">
              <a:rPr lang="en-US" smtClean="0"/>
              <a:pPr/>
              <a:t>5/21/2013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F71A-17BE-4F3E-AED9-9EAF7E6F27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9B5C-2048-416E-9284-72102FD9F95E}" type="datetimeFigureOut">
              <a:rPr lang="en-US" smtClean="0"/>
              <a:pPr/>
              <a:t>5/21/2013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F71A-17BE-4F3E-AED9-9EAF7E6F27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9B5C-2048-416E-9284-72102FD9F95E}" type="datetimeFigureOut">
              <a:rPr lang="en-US" smtClean="0"/>
              <a:pPr/>
              <a:t>5/21/2013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F71A-17BE-4F3E-AED9-9EAF7E6F27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9B5C-2048-416E-9284-72102FD9F95E}" type="datetimeFigureOut">
              <a:rPr lang="en-US" smtClean="0"/>
              <a:pPr/>
              <a:t>5/21/2013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F71A-17BE-4F3E-AED9-9EAF7E6F27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9B5C-2048-416E-9284-72102FD9F95E}" type="datetimeFigureOut">
              <a:rPr lang="en-US" smtClean="0"/>
              <a:pPr/>
              <a:t>5/21/2013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F71A-17BE-4F3E-AED9-9EAF7E6F27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0CCB9B5C-2048-416E-9284-72102FD9F95E}" type="datetimeFigureOut">
              <a:rPr lang="en-US" smtClean="0"/>
              <a:pPr/>
              <a:t>5/21/2013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CC6EF71A-17BE-4F3E-AED9-9EAF7E6F276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shade val="94000"/>
                <a:satMod val="114000"/>
                <a:lumMod val="96000"/>
              </a:schemeClr>
            </a:gs>
            <a:gs pos="62000">
              <a:schemeClr val="bg2">
                <a:tint val="92000"/>
                <a:shade val="66000"/>
                <a:satMod val="110000"/>
                <a:lumMod val="80000"/>
              </a:schemeClr>
            </a:gs>
            <a:gs pos="100000">
              <a:schemeClr val="bg2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Green Buildings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Joey </a:t>
            </a:r>
            <a:r>
              <a:rPr lang="en-US" dirty="0" err="1" smtClean="0"/>
              <a:t>Bellon</a:t>
            </a:r>
            <a:endParaRPr lang="en-US" dirty="0" smtClean="0"/>
          </a:p>
          <a:p>
            <a:r>
              <a:rPr lang="en-US" dirty="0" smtClean="0"/>
              <a:t>Mike </a:t>
            </a:r>
            <a:r>
              <a:rPr lang="en-US" dirty="0" err="1" smtClean="0"/>
              <a:t>Knadler</a:t>
            </a:r>
            <a:endParaRPr lang="en-US" dirty="0" smtClean="0"/>
          </a:p>
          <a:p>
            <a:r>
              <a:rPr lang="en-US" dirty="0" smtClean="0"/>
              <a:t>Diana Chan</a:t>
            </a:r>
          </a:p>
        </p:txBody>
      </p:sp>
    </p:spTree>
    <p:extLst>
      <p:ext uri="{BB962C8B-B14F-4D97-AF65-F5344CB8AC3E}">
        <p14:creationId xmlns:p14="http://schemas.microsoft.com/office/powerpoint/2010/main" val="255936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024744" cy="722864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Parc</a:t>
            </a:r>
            <a:r>
              <a:rPr lang="en-US" sz="3600" dirty="0" smtClean="0"/>
              <a:t> 66 - Jinan</a:t>
            </a:r>
            <a:endParaRPr lang="en-US" sz="360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066800" y="5715000"/>
            <a:ext cx="6777317" cy="724348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LEED Gold Rating</a:t>
            </a:r>
          </a:p>
          <a:p>
            <a:r>
              <a:rPr lang="en-US" dirty="0" smtClean="0"/>
              <a:t>Comprehensive Recycling and Electric Systems</a:t>
            </a:r>
            <a:endParaRPr lang="en-US" dirty="0"/>
          </a:p>
        </p:txBody>
      </p:sp>
      <p:pic>
        <p:nvPicPr>
          <p:cNvPr id="5" name="Picture 4" descr="Parc-6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600200"/>
            <a:ext cx="7239000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0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Learned: </a:t>
            </a:r>
            <a:r>
              <a:rPr lang="en-US" dirty="0" err="1" smtClean="0"/>
              <a:t>Parc</a:t>
            </a:r>
            <a:r>
              <a:rPr lang="en-US" dirty="0" smtClean="0"/>
              <a:t> 66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Double glazed facades for insulation</a:t>
            </a:r>
          </a:p>
          <a:p>
            <a:r>
              <a:rPr lang="en-US" dirty="0" smtClean="0"/>
              <a:t>Photovoltaic cells on exterior</a:t>
            </a:r>
          </a:p>
          <a:p>
            <a:r>
              <a:rPr lang="en-US" dirty="0" smtClean="0"/>
              <a:t>Water recycling for non-potable uses</a:t>
            </a:r>
          </a:p>
          <a:p>
            <a:r>
              <a:rPr lang="en-US" dirty="0" smtClean="0"/>
              <a:t>Bicycle racks to encourage more sustainable forms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2674766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Architecture 2030 </a:t>
            </a:r>
            <a:br>
              <a:rPr lang="en-US" b="1" dirty="0" smtClean="0"/>
            </a:br>
            <a:r>
              <a:rPr lang="en-US" dirty="0" smtClean="0"/>
              <a:t>– Carbon Neutral by 2030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8" t="10526" b="14259"/>
          <a:stretch/>
        </p:blipFill>
        <p:spPr>
          <a:xfrm>
            <a:off x="762000" y="2209800"/>
            <a:ext cx="7543800" cy="4114800"/>
          </a:xfrm>
        </p:spPr>
      </p:pic>
    </p:spTree>
    <p:extLst>
      <p:ext uri="{BB962C8B-B14F-4D97-AF65-F5344CB8AC3E}">
        <p14:creationId xmlns:p14="http://schemas.microsoft.com/office/powerpoint/2010/main" val="71669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14400"/>
            <a:ext cx="80772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9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14400"/>
            <a:ext cx="8153400" cy="4953000"/>
          </a:xfrm>
        </p:spPr>
      </p:pic>
    </p:spTree>
    <p:extLst>
      <p:ext uri="{BB962C8B-B14F-4D97-AF65-F5344CB8AC3E}">
        <p14:creationId xmlns:p14="http://schemas.microsoft.com/office/powerpoint/2010/main" val="292223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38200"/>
            <a:ext cx="8138160" cy="5334000"/>
          </a:xfrm>
        </p:spPr>
      </p:pic>
    </p:spTree>
    <p:extLst>
      <p:ext uri="{BB962C8B-B14F-4D97-AF65-F5344CB8AC3E}">
        <p14:creationId xmlns:p14="http://schemas.microsoft.com/office/powerpoint/2010/main" val="162143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14400"/>
            <a:ext cx="8156448" cy="5105399"/>
          </a:xfrm>
        </p:spPr>
      </p:pic>
    </p:spTree>
    <p:extLst>
      <p:ext uri="{BB962C8B-B14F-4D97-AF65-F5344CB8AC3E}">
        <p14:creationId xmlns:p14="http://schemas.microsoft.com/office/powerpoint/2010/main" val="163394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90600"/>
            <a:ext cx="8156448" cy="5029200"/>
          </a:xfrm>
        </p:spPr>
      </p:pic>
    </p:spTree>
    <p:extLst>
      <p:ext uri="{BB962C8B-B14F-4D97-AF65-F5344CB8AC3E}">
        <p14:creationId xmlns:p14="http://schemas.microsoft.com/office/powerpoint/2010/main" val="100675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90600"/>
            <a:ext cx="8156448" cy="4875660"/>
          </a:xfrm>
        </p:spPr>
      </p:pic>
    </p:spTree>
    <p:extLst>
      <p:ext uri="{BB962C8B-B14F-4D97-AF65-F5344CB8AC3E}">
        <p14:creationId xmlns:p14="http://schemas.microsoft.com/office/powerpoint/2010/main" val="100875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66800"/>
            <a:ext cx="8156448" cy="4800600"/>
          </a:xfrm>
        </p:spPr>
      </p:pic>
    </p:spTree>
    <p:extLst>
      <p:ext uri="{BB962C8B-B14F-4D97-AF65-F5344CB8AC3E}">
        <p14:creationId xmlns:p14="http://schemas.microsoft.com/office/powerpoint/2010/main" val="264048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838200"/>
            <a:ext cx="7024744" cy="799064"/>
          </a:xfrm>
        </p:spPr>
        <p:txBody>
          <a:bodyPr/>
          <a:lstStyle/>
          <a:p>
            <a:r>
              <a:rPr lang="en-US" dirty="0" smtClean="0"/>
              <a:t>Current Population</a:t>
            </a:r>
            <a:endParaRPr lang="en-US" dirty="0"/>
          </a:p>
        </p:txBody>
      </p:sp>
      <p:pic>
        <p:nvPicPr>
          <p:cNvPr id="1028" name="Picture 4" descr="http://www.data360.org/temp/dsg201_500_3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76400"/>
            <a:ext cx="6324600" cy="461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79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Geoff. "China Green Buildings." </a:t>
            </a:r>
            <a:r>
              <a:rPr lang="en-US" i="1" dirty="0"/>
              <a:t>: Ministry of Construction Green Building Evaluation Standard- The “Three Star” System</a:t>
            </a:r>
            <a:r>
              <a:rPr lang="en-US" dirty="0"/>
              <a:t>. China Green Buildings, 24 Feb. 2009. Web. 08 Apr. 2013</a:t>
            </a:r>
            <a:r>
              <a:rPr lang="en-US" dirty="0" smtClean="0"/>
              <a:t>.</a:t>
            </a:r>
          </a:p>
          <a:p>
            <a:r>
              <a:rPr lang="en-US" dirty="0"/>
              <a:t>"The Development of Green Buildings in China - 2012 China (Beijing) International Energy Saving and Environmental Protection Exhibition." </a:t>
            </a:r>
            <a:r>
              <a:rPr lang="en-US" i="1" dirty="0"/>
              <a:t>The Development of Green Buildings in China - 2012 China (Beijing) International Energy Saving and Environmental Protection Exhibition</a:t>
            </a:r>
            <a:r>
              <a:rPr lang="en-US" dirty="0"/>
              <a:t>. ENERCHINA, </a:t>
            </a:r>
            <a:r>
              <a:rPr lang="en-US" dirty="0" err="1"/>
              <a:t>n.d.</a:t>
            </a:r>
            <a:r>
              <a:rPr lang="en-US" dirty="0"/>
              <a:t> Web. 08 Apr. 2013.</a:t>
            </a:r>
          </a:p>
        </p:txBody>
      </p:sp>
    </p:spTree>
    <p:extLst>
      <p:ext uri="{BB962C8B-B14F-4D97-AF65-F5344CB8AC3E}">
        <p14:creationId xmlns:p14="http://schemas.microsoft.com/office/powerpoint/2010/main" val="99096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0"/>
            <a:ext cx="7024744" cy="1143000"/>
          </a:xfrm>
        </p:spPr>
        <p:txBody>
          <a:bodyPr/>
          <a:lstStyle/>
          <a:p>
            <a:r>
              <a:rPr lang="en-US" dirty="0" smtClean="0"/>
              <a:t>State of the Republic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5562600"/>
            <a:ext cx="6777317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One new high rise building constructed every five days – Use high energy levels</a:t>
            </a:r>
          </a:p>
        </p:txBody>
      </p:sp>
      <p:pic>
        <p:nvPicPr>
          <p:cNvPr id="2052" name="Picture 4" descr="http://blogs-images.forbes.com/kenrapoza/files/2011/11/high-rise-apartment-blocks-shangha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05000"/>
            <a:ext cx="6400800" cy="369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62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7024744" cy="1143000"/>
          </a:xfrm>
        </p:spPr>
        <p:txBody>
          <a:bodyPr/>
          <a:lstStyle/>
          <a:p>
            <a:r>
              <a:rPr lang="en-US" dirty="0" smtClean="0"/>
              <a:t>Five-Year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5715000"/>
            <a:ext cx="7543800" cy="61361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Five-Year Plan: "reduce energy consumption by 16%”</a:t>
            </a:r>
          </a:p>
        </p:txBody>
      </p:sp>
      <p:pic>
        <p:nvPicPr>
          <p:cNvPr id="3074" name="Picture 2" descr="http://www.geekosystem.com/wp-content/uploads/2013/01/Sm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00199"/>
            <a:ext cx="7010400" cy="395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66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914400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Chinese Green Building Evaluation Standard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4800600"/>
            <a:ext cx="6777317" cy="163874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Launched in 2006, formally carried out in 2008</a:t>
            </a:r>
          </a:p>
          <a:p>
            <a:r>
              <a:rPr lang="en-US" dirty="0" smtClean="0"/>
              <a:t>Similar to LEED in US: Green Building Label</a:t>
            </a:r>
          </a:p>
          <a:p>
            <a:r>
              <a:rPr lang="en-US" dirty="0" smtClean="0"/>
              <a:t>Assesses building based on energy usage, water efficiency, maintenance, air quality, etc.</a:t>
            </a:r>
            <a:endParaRPr lang="en-US" dirty="0"/>
          </a:p>
        </p:txBody>
      </p:sp>
      <p:pic>
        <p:nvPicPr>
          <p:cNvPr id="4098" name="Picture 2" descr="http://esci-ksp.org/wp/wp-content/uploads/2012/06/label611-140x1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257" y="2325370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cens.com/cens/news/2009/NPIC_87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133600"/>
            <a:ext cx="2362200" cy="240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16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066800"/>
            <a:ext cx="7024744" cy="685800"/>
          </a:xfrm>
        </p:spPr>
        <p:txBody>
          <a:bodyPr>
            <a:normAutofit/>
          </a:bodyPr>
          <a:lstStyle/>
          <a:p>
            <a:r>
              <a:rPr lang="en-US" sz="3300" dirty="0" smtClean="0"/>
              <a:t>Three Star Evaluation - Residential</a:t>
            </a:r>
            <a:endParaRPr lang="en-US" sz="3300" dirty="0"/>
          </a:p>
        </p:txBody>
      </p:sp>
      <p:pic>
        <p:nvPicPr>
          <p:cNvPr id="5152" name="Picture 3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7" t="16260" r="15131" b="22883"/>
          <a:stretch/>
        </p:blipFill>
        <p:spPr bwMode="auto">
          <a:xfrm>
            <a:off x="685800" y="1905000"/>
            <a:ext cx="7848600" cy="4502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175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990600"/>
            <a:ext cx="7024744" cy="799064"/>
          </a:xfrm>
        </p:spPr>
        <p:txBody>
          <a:bodyPr>
            <a:normAutofit fontScale="90000"/>
          </a:bodyPr>
          <a:lstStyle/>
          <a:p>
            <a:r>
              <a:rPr lang="en-US" dirty="0"/>
              <a:t>Three Star Evaluation - </a:t>
            </a:r>
            <a:r>
              <a:rPr lang="en-US" dirty="0" smtClean="0"/>
              <a:t>Public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4" t="29398" r="27480" b="36260"/>
          <a:stretch/>
        </p:blipFill>
        <p:spPr bwMode="auto">
          <a:xfrm>
            <a:off x="685800" y="1981200"/>
            <a:ext cx="7924800" cy="417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43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685800"/>
            <a:ext cx="7024744" cy="1103864"/>
          </a:xfrm>
        </p:spPr>
        <p:txBody>
          <a:bodyPr>
            <a:normAutofit/>
          </a:bodyPr>
          <a:lstStyle/>
          <a:p>
            <a:r>
              <a:rPr lang="en-US" sz="3000" dirty="0" smtClean="0"/>
              <a:t>Sino-Italian Ecological and Energy-Efficient Building (SIEEB) - Beijing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828801"/>
            <a:ext cx="6934200" cy="3717056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066800" y="5715000"/>
            <a:ext cx="6777317" cy="724348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Tsinghua University</a:t>
            </a:r>
          </a:p>
          <a:p>
            <a:r>
              <a:rPr lang="en-US" dirty="0" smtClean="0"/>
              <a:t>Maximize Solar Capabilities for Energy Efficiency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49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Learned: SIEEB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Building envelope closed towards north to protect from winds, open to south for sun</a:t>
            </a:r>
          </a:p>
          <a:p>
            <a:r>
              <a:rPr lang="en-US" dirty="0" smtClean="0"/>
              <a:t>Semi-reflective glazed louvers move with sun</a:t>
            </a:r>
          </a:p>
          <a:p>
            <a:pPr lvl="1"/>
            <a:r>
              <a:rPr lang="en-US" dirty="0" smtClean="0"/>
              <a:t>Reflect more solar radiation in summer, less in winter</a:t>
            </a:r>
          </a:p>
          <a:p>
            <a:r>
              <a:rPr lang="en-US" dirty="0" smtClean="0"/>
              <a:t>Smart lighting systems adjusts artificial light levels based on natural light levels</a:t>
            </a:r>
          </a:p>
          <a:p>
            <a:r>
              <a:rPr lang="en-US" dirty="0" smtClean="0"/>
              <a:t>Envelope elements reflect more natural light into building</a:t>
            </a:r>
          </a:p>
          <a:p>
            <a:r>
              <a:rPr lang="en-US" dirty="0" smtClean="0"/>
              <a:t>Photovoltaic cells on building exterior</a:t>
            </a:r>
          </a:p>
          <a:p>
            <a:r>
              <a:rPr lang="en-US" dirty="0" smtClean="0"/>
              <a:t>Combined Heat and Power (CHP) System</a:t>
            </a:r>
          </a:p>
          <a:p>
            <a:pPr lvl="1"/>
            <a:r>
              <a:rPr lang="en-US" dirty="0" smtClean="0"/>
              <a:t>Gas motors and electric generators produce energy</a:t>
            </a:r>
          </a:p>
          <a:p>
            <a:pPr lvl="1"/>
            <a:r>
              <a:rPr lang="en-US" dirty="0" smtClean="0"/>
              <a:t>Heat from engines used for heating and hot water production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9040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274</TotalTime>
  <Words>330</Words>
  <Application>Microsoft Office PowerPoint</Application>
  <PresentationFormat>On-screen Show (4:3)</PresentationFormat>
  <Paragraphs>40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Austin</vt:lpstr>
      <vt:lpstr>Green Buildings</vt:lpstr>
      <vt:lpstr>Current Population</vt:lpstr>
      <vt:lpstr>State of the Republic</vt:lpstr>
      <vt:lpstr>Five-Year Plan</vt:lpstr>
      <vt:lpstr>Chinese Green Building Evaluation Standard</vt:lpstr>
      <vt:lpstr>Three Star Evaluation - Residential</vt:lpstr>
      <vt:lpstr>Three Star Evaluation - Public</vt:lpstr>
      <vt:lpstr>Sino-Italian Ecological and Energy-Efficient Building (SIEEB) - Beijing</vt:lpstr>
      <vt:lpstr>What we Learned: SIEEB</vt:lpstr>
      <vt:lpstr>Parc 66 - Jinan</vt:lpstr>
      <vt:lpstr>What We Learned: Parc 66</vt:lpstr>
      <vt:lpstr>Architecture 2030  – Carbon Neutral by 2030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Sources</vt:lpstr>
    </vt:vector>
  </TitlesOfParts>
  <Company>University of Cincinnati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Buildings</dc:title>
  <dc:creator>Joseph C Bellon</dc:creator>
  <cp:lastModifiedBy>Michael</cp:lastModifiedBy>
  <cp:revision>26</cp:revision>
  <dcterms:created xsi:type="dcterms:W3CDTF">2013-04-08T20:59:50Z</dcterms:created>
  <dcterms:modified xsi:type="dcterms:W3CDTF">2013-05-22T02:59:32Z</dcterms:modified>
</cp:coreProperties>
</file>