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59" r:id="rId5"/>
    <p:sldId id="274" r:id="rId6"/>
    <p:sldId id="285" r:id="rId7"/>
    <p:sldId id="275" r:id="rId8"/>
    <p:sldId id="276" r:id="rId9"/>
    <p:sldId id="277" r:id="rId10"/>
    <p:sldId id="282" r:id="rId11"/>
    <p:sldId id="278" r:id="rId12"/>
    <p:sldId id="263" r:id="rId13"/>
    <p:sldId id="284" r:id="rId14"/>
    <p:sldId id="288" r:id="rId15"/>
    <p:sldId id="286" r:id="rId16"/>
    <p:sldId id="279" r:id="rId17"/>
    <p:sldId id="280" r:id="rId18"/>
    <p:sldId id="266" r:id="rId19"/>
    <p:sldId id="264" r:id="rId20"/>
    <p:sldId id="291" r:id="rId21"/>
    <p:sldId id="265" r:id="rId22"/>
    <p:sldId id="28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0" autoAdjust="0"/>
    <p:restoredTop sz="93202" autoAdjust="0"/>
  </p:normalViewPr>
  <p:slideViewPr>
    <p:cSldViewPr>
      <p:cViewPr>
        <p:scale>
          <a:sx n="73" d="100"/>
          <a:sy n="73" d="100"/>
        </p:scale>
        <p:origin x="-456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GDP</a:t>
            </a:r>
          </a:p>
          <a:p>
            <a:r>
              <a:rPr lang="en-US" dirty="0" smtClean="0"/>
              <a:t>GNP</a:t>
            </a:r>
          </a:p>
          <a:p>
            <a:r>
              <a:rPr lang="en-US" dirty="0" smtClean="0"/>
              <a:t>PPP</a:t>
            </a:r>
          </a:p>
          <a:p>
            <a:r>
              <a:rPr lang="en-US" dirty="0" smtClean="0"/>
              <a:t>Per capita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emmings.com/index.php/2012/04/18/los-angeles-1955-2/" TargetMode="External"/><Relationship Id="rId2" Type="http://schemas.openxmlformats.org/officeDocument/2006/relationships/hyperlink" Target="http://blog.airdye.com/goodforbusiness/2010/01/25/china-pollution-and-textiles-a-cotton-proble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iesalliance.org/sites/citiesalliance.org/files/CA_Images/IFRC-WDR2010-full.pdf" TargetMode="External"/><Relationship Id="rId5" Type="http://schemas.openxmlformats.org/officeDocument/2006/relationships/hyperlink" Target="http://www.docstoc.com/docs/48541752/Is-Urbanization-the-Cause-of-Environmental-Degradation" TargetMode="External"/><Relationship Id="rId4" Type="http://schemas.openxmlformats.org/officeDocument/2006/relationships/hyperlink" Target="http://www.ec.gc.ca/eau-water/default.asp?lang=En&amp;n=72FDC156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2" y="3581400"/>
            <a:ext cx="10515598" cy="1158446"/>
          </a:xfrm>
        </p:spPr>
        <p:txBody>
          <a:bodyPr/>
          <a:lstStyle/>
          <a:p>
            <a:pPr algn="r"/>
            <a:r>
              <a:rPr lang="en-US" dirty="0" smtClean="0"/>
              <a:t>Development vs.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2" y="4724400"/>
            <a:ext cx="10515598" cy="474836"/>
          </a:xfrm>
        </p:spPr>
        <p:txBody>
          <a:bodyPr/>
          <a:lstStyle/>
          <a:p>
            <a:pPr algn="r"/>
            <a:r>
              <a:rPr lang="en-US" dirty="0" smtClean="0"/>
              <a:t>Sustainable Urbanism: An International Perspective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77402" y="5105400"/>
            <a:ext cx="251459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600" dirty="0" err="1" smtClean="0"/>
              <a:t>Basheer</a:t>
            </a:r>
            <a:r>
              <a:rPr lang="en-US" sz="1600" dirty="0" smtClean="0"/>
              <a:t> </a:t>
            </a:r>
            <a:r>
              <a:rPr lang="en-US" sz="1600" dirty="0" err="1" smtClean="0"/>
              <a:t>Alshammari</a:t>
            </a:r>
            <a:r>
              <a:rPr lang="en-US" sz="1600" dirty="0" smtClean="0"/>
              <a:t>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/>
              <a:t>Kyle Morris</a:t>
            </a:r>
          </a:p>
          <a:p>
            <a:pPr algn="r">
              <a:lnSpc>
                <a:spcPct val="120000"/>
              </a:lnSpc>
            </a:pPr>
            <a:r>
              <a:rPr lang="en-US" sz="1600" dirty="0" err="1" smtClean="0"/>
              <a:t>Toritseju</a:t>
            </a:r>
            <a:r>
              <a:rPr lang="en-US" sz="1600" dirty="0" smtClean="0"/>
              <a:t> </a:t>
            </a:r>
            <a:r>
              <a:rPr lang="en-US" sz="1600" dirty="0" err="1" smtClean="0"/>
              <a:t>Omaghomi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145224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ffects </a:t>
            </a:r>
            <a:r>
              <a:rPr lang="en-US" dirty="0"/>
              <a:t>of </a:t>
            </a:r>
            <a:r>
              <a:rPr lang="en-US" dirty="0" smtClean="0"/>
              <a:t>urbanization on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Some effects are not caused by urbanization. However, because of urbanization, the number of people at risk increases.</a:t>
            </a:r>
          </a:p>
          <a:p>
            <a:pPr lvl="1" algn="just"/>
            <a:r>
              <a:rPr lang="en-US" sz="2200" dirty="0" smtClean="0"/>
              <a:t>Port cities with a population of over 1 million have the highest population exposure to flood.</a:t>
            </a:r>
          </a:p>
          <a:p>
            <a:pPr lvl="1" algn="just"/>
            <a:r>
              <a:rPr lang="en-US" sz="2200" dirty="0" smtClean="0"/>
              <a:t>Other natural hazard such as earthquake, fire outbreak, even health hazards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t="21147" r="31779" b="15102"/>
          <a:stretch/>
        </p:blipFill>
        <p:spPr bwMode="auto">
          <a:xfrm>
            <a:off x="5451566" y="1066800"/>
            <a:ext cx="634225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994"/>
            <a:ext cx="12192000" cy="957606"/>
          </a:xfrm>
        </p:spPr>
        <p:txBody>
          <a:bodyPr/>
          <a:lstStyle/>
          <a:p>
            <a:pPr algn="ctr"/>
            <a:r>
              <a:rPr lang="en-US" dirty="0" smtClean="0"/>
              <a:t>Examples of the effects of urbanization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6172200" cy="5186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London Smog (1952 Winter)</a:t>
            </a:r>
          </a:p>
          <a:p>
            <a:pPr lvl="1"/>
            <a:r>
              <a:rPr lang="en-US" dirty="0" smtClean="0"/>
              <a:t>Coal fired induced smog</a:t>
            </a:r>
          </a:p>
          <a:p>
            <a:pPr lvl="1"/>
            <a:r>
              <a:rPr lang="en-US" dirty="0" smtClean="0"/>
              <a:t>Respiratory issues (4000 died within 4 days; 8000 within 2 months)</a:t>
            </a:r>
          </a:p>
          <a:p>
            <a:pPr lvl="1"/>
            <a:r>
              <a:rPr lang="en-US" dirty="0" smtClean="0"/>
              <a:t>Addressed by building taller chimneys that resulted in trans-border issues :Acid rain</a:t>
            </a:r>
          </a:p>
          <a:p>
            <a:r>
              <a:rPr lang="en-US" dirty="0" smtClean="0"/>
              <a:t>Los Angeles (1955)</a:t>
            </a:r>
          </a:p>
          <a:p>
            <a:pPr lvl="1"/>
            <a:r>
              <a:rPr lang="en-US" dirty="0" smtClean="0"/>
              <a:t>Photochemical smog from car exhaust</a:t>
            </a:r>
          </a:p>
          <a:p>
            <a:pPr lvl="1"/>
            <a:r>
              <a:rPr lang="en-US" dirty="0" smtClean="0"/>
              <a:t>Affect both plants and human alike</a:t>
            </a:r>
          </a:p>
          <a:p>
            <a:pPr lvl="1"/>
            <a:r>
              <a:rPr lang="en-US" dirty="0" smtClean="0"/>
              <a:t>Caused death by respiratory failure</a:t>
            </a:r>
          </a:p>
          <a:p>
            <a:r>
              <a:rPr lang="en-US" dirty="0"/>
              <a:t>Japan (1956)</a:t>
            </a:r>
          </a:p>
          <a:p>
            <a:pPr lvl="1"/>
            <a:r>
              <a:rPr lang="en-US" dirty="0" err="1"/>
              <a:t>Minamata</a:t>
            </a:r>
            <a:r>
              <a:rPr lang="en-US" dirty="0"/>
              <a:t> Disease</a:t>
            </a:r>
          </a:p>
          <a:p>
            <a:pPr lvl="1"/>
            <a:r>
              <a:rPr lang="en-US" dirty="0"/>
              <a:t>Toxic chemicals not disposed properly</a:t>
            </a:r>
          </a:p>
          <a:p>
            <a:pPr lvl="1"/>
            <a:r>
              <a:rPr lang="en-US" dirty="0"/>
              <a:t>Led to severe mercury poisoning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43" y="1066800"/>
            <a:ext cx="531685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0" y="35052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http://blog.hemmings.com/index.php/2012/04/18/los-angeles-1955-2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5224"/>
          </a:xfrm>
        </p:spPr>
        <p:txBody>
          <a:bodyPr/>
          <a:lstStyle/>
          <a:p>
            <a:pPr algn="ctr"/>
            <a:r>
              <a:rPr lang="en-US" dirty="0"/>
              <a:t>Examples of the effects of urbanization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95400"/>
            <a:ext cx="10515600" cy="4351338"/>
          </a:xfrm>
        </p:spPr>
        <p:txBody>
          <a:bodyPr/>
          <a:lstStyle/>
          <a:p>
            <a:r>
              <a:rPr lang="en-US" dirty="0" smtClean="0"/>
              <a:t>Manila, Philippines (2012)</a:t>
            </a:r>
          </a:p>
          <a:p>
            <a:r>
              <a:rPr lang="en-US" dirty="0" smtClean="0"/>
              <a:t>12 days rainfall (seasonal monsoon)</a:t>
            </a:r>
          </a:p>
          <a:p>
            <a:r>
              <a:rPr lang="en-US" dirty="0" smtClean="0"/>
              <a:t>Submerged 50% of Manila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Over 1 million squatters were forced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    to seek refuge else were- due to poor planning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553" y="1219200"/>
            <a:ext cx="5521670" cy="3733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3800" y="5105400"/>
            <a:ext cx="409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www.unisdr.org</a:t>
            </a:r>
            <a:r>
              <a:rPr lang="en-US" dirty="0"/>
              <a:t>/archive/27965</a:t>
            </a:r>
          </a:p>
        </p:txBody>
      </p:sp>
    </p:spTree>
    <p:extLst>
      <p:ext uri="{BB962C8B-B14F-4D97-AF65-F5344CB8AC3E}">
        <p14:creationId xmlns:p14="http://schemas.microsoft.com/office/powerpoint/2010/main" val="35787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551"/>
            <a:ext cx="10515600" cy="1145224"/>
          </a:xfrm>
        </p:spPr>
        <p:txBody>
          <a:bodyPr/>
          <a:lstStyle/>
          <a:p>
            <a:r>
              <a:rPr lang="en-US" dirty="0" smtClean="0"/>
              <a:t>Desertification; Sand Dune Moving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Africa, Middle East</a:t>
            </a:r>
          </a:p>
          <a:p>
            <a:r>
              <a:rPr lang="en-US" dirty="0" smtClean="0"/>
              <a:t>Caused by removing vegetation by the wind.</a:t>
            </a:r>
          </a:p>
          <a:p>
            <a:r>
              <a:rPr lang="ar-SA" dirty="0" smtClean="0"/>
              <a:t>ُ</a:t>
            </a:r>
            <a:r>
              <a:rPr lang="en-US" dirty="0" smtClean="0"/>
              <a:t> Threats urban, ports, Airports farms, </a:t>
            </a:r>
          </a:p>
          <a:p>
            <a:endParaRPr lang="en-US" dirty="0"/>
          </a:p>
        </p:txBody>
      </p:sp>
      <p:pic>
        <p:nvPicPr>
          <p:cNvPr id="4" name="Picture 3" descr="زح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4089400" cy="3067050"/>
          </a:xfrm>
          <a:prstGeom prst="rect">
            <a:avLst/>
          </a:prstGeom>
        </p:spPr>
      </p:pic>
      <p:pic>
        <p:nvPicPr>
          <p:cNvPr id="5" name="Picture 4" descr="زخ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429000"/>
            <a:ext cx="4203700" cy="31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5224"/>
          </a:xfrm>
        </p:spPr>
        <p:txBody>
          <a:bodyPr/>
          <a:lstStyle/>
          <a:p>
            <a:pPr algn="ctr"/>
            <a:r>
              <a:rPr lang="en-US" dirty="0"/>
              <a:t>Examples of the effects of urbanization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Jeddah, Saudi Arabia, Flooding </a:t>
            </a:r>
            <a:r>
              <a:rPr lang="en-US" dirty="0"/>
              <a:t>(</a:t>
            </a:r>
            <a:r>
              <a:rPr lang="en-US" dirty="0" smtClean="0"/>
              <a:t>2011)</a:t>
            </a:r>
            <a:endParaRPr lang="en-US" dirty="0"/>
          </a:p>
          <a:p>
            <a:r>
              <a:rPr lang="ar-SA" dirty="0" smtClean="0"/>
              <a:t> </a:t>
            </a:r>
            <a:r>
              <a:rPr lang="en-US" dirty="0" smtClean="0"/>
              <a:t>3 days heavy rainfall. </a:t>
            </a:r>
            <a:endParaRPr lang="en-US" dirty="0"/>
          </a:p>
          <a:p>
            <a:r>
              <a:rPr lang="en-US" dirty="0" smtClean="0"/>
              <a:t>Damaged %70 of the infrastructure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%25 lost their houses.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Diseases, Malaria</a:t>
            </a:r>
            <a:r>
              <a:rPr lang="ar-SA" dirty="0" smtClean="0"/>
              <a:t>، </a:t>
            </a:r>
            <a:r>
              <a:rPr lang="en-US" dirty="0" smtClean="0"/>
              <a:t>Cholera</a:t>
            </a:r>
            <a:r>
              <a:rPr lang="ar-SA" dirty="0" smtClean="0"/>
              <a:t>، </a:t>
            </a:r>
            <a:r>
              <a:rPr lang="en-US" dirty="0" smtClean="0"/>
              <a:t>Typhoid  </a:t>
            </a:r>
          </a:p>
          <a:p>
            <a:pPr>
              <a:spcBef>
                <a:spcPts val="1200"/>
              </a:spcBef>
            </a:pPr>
            <a:r>
              <a:rPr lang="en-US" dirty="0"/>
              <a:t> C</a:t>
            </a:r>
            <a:r>
              <a:rPr lang="en-US" dirty="0" smtClean="0"/>
              <a:t>omplete paralysis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جد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59531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145224"/>
          </a:xfrm>
        </p:spPr>
        <p:txBody>
          <a:bodyPr/>
          <a:lstStyle/>
          <a:p>
            <a:r>
              <a:rPr lang="en-US" dirty="0" smtClean="0"/>
              <a:t>Pros and Cons of Rapid Urbanization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Growth in industrial productions</a:t>
            </a:r>
          </a:p>
          <a:p>
            <a:pPr lvl="1"/>
            <a:r>
              <a:rPr lang="en-US" dirty="0" smtClean="0"/>
              <a:t>Trade and Commerce</a:t>
            </a:r>
          </a:p>
          <a:p>
            <a:pPr lvl="1"/>
            <a:r>
              <a:rPr lang="en-US" dirty="0" smtClean="0"/>
              <a:t>Tourism</a:t>
            </a:r>
          </a:p>
          <a:p>
            <a:pPr lvl="1"/>
            <a:r>
              <a:rPr lang="en-US" dirty="0" smtClean="0"/>
              <a:t>Technology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Housing issues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Water and sanitation treatment</a:t>
            </a:r>
          </a:p>
          <a:p>
            <a:pPr lvl="2"/>
            <a:r>
              <a:rPr lang="en-US" dirty="0" smtClean="0"/>
              <a:t>Air quality</a:t>
            </a:r>
          </a:p>
          <a:p>
            <a:pPr lvl="1"/>
            <a:r>
              <a:rPr lang="en-US" dirty="0" smtClean="0"/>
              <a:t>Unforeseen issues</a:t>
            </a:r>
          </a:p>
          <a:p>
            <a:pPr lvl="1"/>
            <a:endParaRPr lang="en-US" dirty="0" smtClean="0"/>
          </a:p>
        </p:txBody>
      </p:sp>
      <p:pic>
        <p:nvPicPr>
          <p:cNvPr id="6150" name="Picture 6" descr="https://encrypted-tbn1.gstatic.com/images?q=tbn:ANd9GcTcHW5wGszLrkrBwaNClowJ3du2DHYqKeut6oD34_vthZ9eQN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25" y="0"/>
            <a:ext cx="2619375" cy="1743076"/>
          </a:xfrm>
          <a:prstGeom prst="rect">
            <a:avLst/>
          </a:prstGeom>
          <a:noFill/>
        </p:spPr>
      </p:pic>
      <p:pic>
        <p:nvPicPr>
          <p:cNvPr id="6152" name="Picture 8" descr="https://encrypted-tbn0.gstatic.com/images?q=tbn:ANd9GcSYHDvJAVwTA0Z0ZHFYkHzMowvJMhEpXLPsOSIvjwOmmUpTO1vI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2047875" cy="2228850"/>
          </a:xfrm>
          <a:prstGeom prst="rect">
            <a:avLst/>
          </a:prstGeom>
          <a:noFill/>
        </p:spPr>
      </p:pic>
      <p:pic>
        <p:nvPicPr>
          <p:cNvPr id="6154" name="Picture 10" descr="http://static.guim.co.uk/sys-images/Guardian/Pix/pictures/2013/1/14/1358174513421/Severe-smog-and-air-pollu-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4114800"/>
            <a:ext cx="3733800" cy="2240280"/>
          </a:xfrm>
          <a:prstGeom prst="rect">
            <a:avLst/>
          </a:prstGeom>
          <a:noFill/>
        </p:spPr>
      </p:pic>
      <p:pic>
        <p:nvPicPr>
          <p:cNvPr id="6158" name="Picture 14" descr="http://graphics8.nytimes.com/images/2010/02/09/world/09cnd-pollutespan/09cnd-pollutespan-article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3429000" cy="2091691"/>
          </a:xfrm>
          <a:prstGeom prst="rect">
            <a:avLst/>
          </a:prstGeom>
          <a:noFill/>
        </p:spPr>
      </p:pic>
      <p:pic>
        <p:nvPicPr>
          <p:cNvPr id="6160" name="Picture 16" descr="http://www.worldpropertychannel.com/news-assets/Beijing-Ch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828800"/>
            <a:ext cx="3048000" cy="2039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8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encrypted-tbn3.gstatic.com/images?q=tbn:ANd9GcQBIAFs5kPuvV3V-fTQ4XhydMSDjcdaVrTXqokcoLOrSbj4V7Aw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466975" cy="1847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 Water Infrastructure Sustainability Policy (US)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Clean Air Act (UK)</a:t>
            </a:r>
          </a:p>
          <a:p>
            <a:r>
              <a:rPr lang="en-US" dirty="0" smtClean="0"/>
              <a:t>Energy-saving technology</a:t>
            </a:r>
          </a:p>
          <a:p>
            <a:r>
              <a:rPr lang="en-US" dirty="0" smtClean="0"/>
              <a:t>Development of new energy sources</a:t>
            </a:r>
          </a:p>
          <a:p>
            <a:r>
              <a:rPr lang="en-US" dirty="0" smtClean="0"/>
              <a:t>Circular Economy Promotion Law</a:t>
            </a:r>
          </a:p>
          <a:p>
            <a:r>
              <a:rPr lang="en-US" dirty="0" smtClean="0"/>
              <a:t>Cap &amp; Trade</a:t>
            </a:r>
          </a:p>
          <a:p>
            <a:pPr lvl="1"/>
            <a:r>
              <a:rPr lang="en-US" dirty="0" smtClean="0"/>
              <a:t>Carbon/ Emissions tax</a:t>
            </a:r>
            <a:endParaRPr lang="en-US" dirty="0"/>
          </a:p>
        </p:txBody>
      </p:sp>
      <p:pic>
        <p:nvPicPr>
          <p:cNvPr id="3074" name="Picture 2" descr="https://encrypted-tbn1.gstatic.com/images?q=tbn:ANd9GcQN-oHQdnlmg127cbo7vvULrcLMtfdL_YSNEDdW_4YO9ge1WfAd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371600"/>
            <a:ext cx="2157795" cy="1905000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Tj6zdUJu4KAEuCzBQTwxECdXBxpeREijQO9AUBScEDc7oVurSJ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6853" y="4114800"/>
            <a:ext cx="3318447" cy="2200276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SHsLP9jD1DIoK_XwG5QNAY5Ypqthhl7pLl-J7ufHEuAOxEZCzG5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95600"/>
            <a:ext cx="2143125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049000" cy="939006"/>
          </a:xfrm>
        </p:spPr>
        <p:txBody>
          <a:bodyPr/>
          <a:lstStyle/>
          <a:p>
            <a:pPr algn="ctr"/>
            <a:r>
              <a:rPr lang="en-US" dirty="0" smtClean="0"/>
              <a:t>Balancing the Scales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3200400"/>
            <a:ext cx="198120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2150"/>
          <a:stretch>
            <a:fillRect/>
          </a:stretch>
        </p:blipFill>
        <p:spPr bwMode="auto">
          <a:xfrm>
            <a:off x="2895600" y="1371600"/>
            <a:ext cx="4648200" cy="31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743200" y="3200400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DEVELOPEMENT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62000" y="4648200"/>
            <a:ext cx="11277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smtClean="0"/>
              <a:t>“Although</a:t>
            </a:r>
            <a:r>
              <a:rPr lang="en-US" sz="4000" dirty="0"/>
              <a:t> beneficial accidents are rare, we can prepare for what they unveil by honing our own skills and learning from others experience</a:t>
            </a:r>
            <a:r>
              <a:rPr lang="en-US" sz="4000" dirty="0" smtClean="0"/>
              <a:t>.”</a:t>
            </a:r>
          </a:p>
          <a:p>
            <a:pPr algn="r"/>
            <a:r>
              <a:rPr lang="en-US" sz="1300" i="1" dirty="0" smtClean="0"/>
              <a:t>Unknown quotes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145224"/>
          </a:xfrm>
        </p:spPr>
        <p:txBody>
          <a:bodyPr/>
          <a:lstStyle/>
          <a:p>
            <a:r>
              <a:rPr lang="en-US" dirty="0" smtClean="0"/>
              <a:t>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4351338"/>
          </a:xfrm>
        </p:spPr>
        <p:txBody>
          <a:bodyPr/>
          <a:lstStyle/>
          <a:p>
            <a:r>
              <a:rPr lang="en-US" dirty="0" smtClean="0"/>
              <a:t>Adoption of strict water policies</a:t>
            </a:r>
          </a:p>
          <a:p>
            <a:r>
              <a:rPr lang="en-US" dirty="0" smtClean="0"/>
              <a:t>Continued state family policies</a:t>
            </a:r>
          </a:p>
          <a:p>
            <a:r>
              <a:rPr lang="en-US" dirty="0" smtClean="0"/>
              <a:t>Practice of sustainable agriculture in rural areas</a:t>
            </a:r>
          </a:p>
          <a:p>
            <a:r>
              <a:rPr lang="en-US" dirty="0" smtClean="0"/>
              <a:t>Encourage research on energy efficient procedures</a:t>
            </a:r>
          </a:p>
          <a:p>
            <a:r>
              <a:rPr lang="en-US" dirty="0" smtClean="0"/>
              <a:t>Reduce carbon emissions by improving carbon capture/sequestration </a:t>
            </a:r>
            <a:endParaRPr lang="en-US" dirty="0"/>
          </a:p>
        </p:txBody>
      </p:sp>
      <p:pic>
        <p:nvPicPr>
          <p:cNvPr id="4" name="Picture 6" descr="https://encrypted-tbn1.gstatic.com/images?q=tbn:ANd9GcSWYWXSxy3MP_cjZTekTGHci69rYQwjE0eKhdvFnmMQIyB7GH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895600"/>
            <a:ext cx="4953000" cy="3597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Lessons </a:t>
            </a:r>
            <a:r>
              <a:rPr lang="en-US" sz="4400" dirty="0" smtClean="0"/>
              <a:t>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May </a:t>
            </a:r>
            <a:r>
              <a:rPr lang="en-US" sz="2800" dirty="0" smtClean="0"/>
              <a:t>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2013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2273436" cy="22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14522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4300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Definition of Development</a:t>
            </a:r>
          </a:p>
          <a:p>
            <a:pPr lvl="1"/>
            <a:r>
              <a:rPr lang="en-US" sz="2400" dirty="0" smtClean="0"/>
              <a:t>Types of development and how it is measured</a:t>
            </a:r>
          </a:p>
          <a:p>
            <a:r>
              <a:rPr lang="en-US" sz="2400" dirty="0" smtClean="0"/>
              <a:t>Benefits of Urbanization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U</a:t>
            </a:r>
            <a:r>
              <a:rPr lang="en-US" sz="2200" dirty="0" smtClean="0"/>
              <a:t>nderlying Issue</a:t>
            </a:r>
          </a:p>
          <a:p>
            <a:r>
              <a:rPr lang="en-US" sz="2400" dirty="0" smtClean="0"/>
              <a:t>Effects of urbanization on the environment </a:t>
            </a:r>
          </a:p>
          <a:p>
            <a:r>
              <a:rPr lang="en-US" sz="2400" dirty="0" smtClean="0"/>
              <a:t>Examples of effects</a:t>
            </a:r>
          </a:p>
          <a:p>
            <a:r>
              <a:rPr lang="en-US" sz="2400" dirty="0" smtClean="0"/>
              <a:t>Balancing the scales and learning from experience </a:t>
            </a:r>
          </a:p>
          <a:p>
            <a:pPr lvl="1"/>
            <a:r>
              <a:rPr lang="en-US" sz="2200" dirty="0" smtClean="0"/>
              <a:t>Benefits of learning </a:t>
            </a:r>
          </a:p>
          <a:p>
            <a:pPr lvl="1"/>
            <a:r>
              <a:rPr lang="en-US" sz="2200" dirty="0" smtClean="0"/>
              <a:t>What we hope to learn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730428" y="3784729"/>
            <a:ext cx="10515600" cy="261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367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Lesson Learned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828800"/>
            <a:ext cx="11582400" cy="4351338"/>
          </a:xfrm>
        </p:spPr>
        <p:txBody>
          <a:bodyPr>
            <a:normAutofit lnSpcReduction="10000"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China’s rural to urban migration is overwhelming </a:t>
            </a:r>
            <a:endParaRPr lang="en-US" sz="2800" dirty="0"/>
          </a:p>
          <a:p>
            <a:pPr algn="just"/>
            <a:r>
              <a:rPr lang="en-US" sz="2800" dirty="0" smtClean="0"/>
              <a:t>Various forms of development are in place to accommodate the population increase in cities however environmental issues prevail.</a:t>
            </a:r>
            <a:endParaRPr lang="en-US" sz="2800" dirty="0"/>
          </a:p>
          <a:p>
            <a:pPr algn="just"/>
            <a:r>
              <a:rPr lang="en-US" sz="2800" dirty="0" smtClean="0"/>
              <a:t>One example cited by BJUT professor </a:t>
            </a:r>
            <a:r>
              <a:rPr lang="en-US" sz="2800" dirty="0" smtClean="0"/>
              <a:t>was the summer 2012 Beijing flooding.</a:t>
            </a:r>
          </a:p>
          <a:p>
            <a:pPr algn="just"/>
            <a:r>
              <a:rPr lang="en-US" sz="2800" dirty="0" smtClean="0"/>
              <a:t>Measures have been put in place to prevent flooding reoccurrence.</a:t>
            </a:r>
          </a:p>
          <a:p>
            <a:pPr algn="just"/>
            <a:r>
              <a:rPr lang="en-US" sz="2800" dirty="0" smtClean="0"/>
              <a:t>The use of high rise building is effective in maximizing population/acre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/>
              <a:t>The greatest challenge is effective transportation.</a:t>
            </a:r>
          </a:p>
          <a:p>
            <a:pPr algn="just"/>
            <a:r>
              <a:rPr lang="en-US" sz="2800" dirty="0" smtClean="0"/>
              <a:t>Wider roads were constructed  traffic management at crossroads and junctions are yet to be perfected.</a:t>
            </a:r>
          </a:p>
          <a:p>
            <a:pPr algn="just"/>
            <a:r>
              <a:rPr lang="en-US" sz="2800" dirty="0" smtClean="0"/>
              <a:t>Bus Rapid Transit (BRT) is a new development that has only 5 lines with plans for expansion and integration of preference traffic for the BRT busses at junctions to cut down downtime.</a:t>
            </a:r>
          </a:p>
          <a:p>
            <a:pPr algn="just"/>
            <a:r>
              <a:rPr lang="en-US" sz="2800" dirty="0" smtClean="0"/>
              <a:t>The subway system is good but over crowded.</a:t>
            </a:r>
          </a:p>
          <a:p>
            <a:pPr algn="just"/>
            <a:r>
              <a:rPr lang="en-US" sz="2800" dirty="0" smtClean="0"/>
              <a:t>Planning a city on retrospect is expensive and difficult- effective planning (both structural and environmental) are being incorporated when planning extensions.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8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blog.airdye.com/goodforbusiness/2010/01/25/china-pollution-and-textiles-a-cotton-problem/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http://blog.hemmings.com/index.php/2012/04/18/los-angeles-1955-2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www.ec.gc.ca/eau-water/default.asp?lang=En&amp;n=72FDC156-1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http://www.docstoc.com/docs/48541752/Is-Urbanization-the-Cause-of-Environmental-Degradation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http://www.citiesalliance.org/sites/citiesalliance.org/files/CA_Images/IFRC-WDR2010-full.pdf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is </a:t>
            </a:r>
            <a:r>
              <a:rPr lang="en-US" dirty="0"/>
              <a:t>a state of growth or advancement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85800"/>
            <a:ext cx="10668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Economic growth is the increase in total value of goods and services produced.</a:t>
            </a:r>
          </a:p>
          <a:p>
            <a:pPr lvl="2"/>
            <a:r>
              <a:rPr lang="en-US" dirty="0" smtClean="0"/>
              <a:t>Measured in Gross Domestic Product (GDP), Gross National Product (GNP), per capita income etc. </a:t>
            </a:r>
          </a:p>
          <a:p>
            <a:pPr lvl="3">
              <a:lnSpc>
                <a:spcPct val="150000"/>
              </a:lnSpc>
            </a:pPr>
            <a:r>
              <a:rPr lang="en-US" b="1" dirty="0"/>
              <a:t>Top 5 GDP in the </a:t>
            </a:r>
            <a:r>
              <a:rPr lang="en-US" b="1" dirty="0" smtClean="0"/>
              <a:t>world</a:t>
            </a:r>
          </a:p>
          <a:p>
            <a:pPr lvl="4">
              <a:lnSpc>
                <a:spcPct val="150000"/>
              </a:lnSpc>
            </a:pPr>
            <a:r>
              <a:rPr lang="en-US" b="1" dirty="0" smtClean="0"/>
              <a:t>United States, China, Japan , Germany, France</a:t>
            </a:r>
            <a:endParaRPr lang="en-US" b="1" dirty="0"/>
          </a:p>
          <a:p>
            <a:pPr lvl="2"/>
            <a:endParaRPr lang="en-US" dirty="0" smtClean="0"/>
          </a:p>
          <a:p>
            <a:r>
              <a:rPr lang="en-US" dirty="0" smtClean="0"/>
              <a:t>Development is an improvement in human welfare, quality of life,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social wellbeing by satisfying the populations needs and wants</a:t>
            </a:r>
          </a:p>
          <a:p>
            <a:pPr lvl="2"/>
            <a:r>
              <a:rPr lang="en-US" dirty="0" smtClean="0"/>
              <a:t>Measure by socio-economic indicators (population growth, education, </a:t>
            </a:r>
          </a:p>
          <a:p>
            <a:pPr marL="502920" lvl="2" indent="0">
              <a:buNone/>
            </a:pPr>
            <a:r>
              <a:rPr lang="en-US" dirty="0" smtClean="0"/>
              <a:t>employment, housing and amenities, economic indices etc.)</a:t>
            </a:r>
          </a:p>
          <a:p>
            <a:pPr lvl="2"/>
            <a:endParaRPr lang="en-US" dirty="0"/>
          </a:p>
          <a:p>
            <a:pPr marL="502920" lvl="2" indent="0">
              <a:buNone/>
            </a:pPr>
            <a:endParaRPr lang="en-US" dirty="0" smtClean="0"/>
          </a:p>
          <a:p>
            <a:pPr marL="502920" lvl="2" indent="0">
              <a:buNone/>
            </a:pPr>
            <a:endParaRPr lang="en-US" dirty="0" smtClean="0"/>
          </a:p>
          <a:p>
            <a:r>
              <a:rPr lang="en-US" dirty="0" smtClean="0"/>
              <a:t>Sustainable development is the type of development that addresses the populations present need without jeopardizing the ability of the future generations to meets its own need.</a:t>
            </a:r>
          </a:p>
          <a:p>
            <a:pPr lvl="2"/>
            <a:r>
              <a:rPr lang="en-US" dirty="0" smtClean="0"/>
              <a:t>Measured using indicators of environmental quality (air quality, water quality, amount of waste generated etc.)</a:t>
            </a:r>
          </a:p>
          <a:p>
            <a:pPr lvl="3"/>
            <a:r>
              <a:rPr lang="en-US" b="1" dirty="0"/>
              <a:t>Lessen adverse impact on environment</a:t>
            </a:r>
          </a:p>
          <a:p>
            <a:pPr lvl="3"/>
            <a:r>
              <a:rPr lang="en-US" b="1" dirty="0" smtClean="0"/>
              <a:t> </a:t>
            </a:r>
            <a:r>
              <a:rPr lang="en-US" b="1" dirty="0"/>
              <a:t>Conservation of nonrenewable resources</a:t>
            </a:r>
          </a:p>
          <a:p>
            <a:pPr lvl="3"/>
            <a:r>
              <a:rPr lang="en-US" b="1" dirty="0" smtClean="0"/>
              <a:t> </a:t>
            </a:r>
            <a:r>
              <a:rPr lang="en-US" b="1" dirty="0"/>
              <a:t>Lower carbon footprint</a:t>
            </a:r>
          </a:p>
          <a:p>
            <a:pPr lvl="2"/>
            <a:endParaRPr lang="en-US" dirty="0" smtClean="0"/>
          </a:p>
        </p:txBody>
      </p:sp>
      <p:pic>
        <p:nvPicPr>
          <p:cNvPr id="6" name="Picture 2" descr="https://encrypted-tbn3.gstatic.com/images?q=tbn:ANd9GcSZ3Kg0GH8NrITRtuqb-bwyL0gXKibmnlPAYPZIFL80UNPv6Cc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600200" cy="2016253"/>
          </a:xfrm>
          <a:prstGeom prst="rect">
            <a:avLst/>
          </a:prstGeom>
          <a:noFill/>
        </p:spPr>
      </p:pic>
      <p:pic>
        <p:nvPicPr>
          <p:cNvPr id="7" name="Picture 10" descr="https://encrypted-tbn0.gstatic.com/images?q=tbn:ANd9GcRgkFsuBeNYGEPno7Echg8jYOP5iKT5JB_x_6Jf0SrE-9mUZp6s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68" y="4724400"/>
            <a:ext cx="1600199" cy="1828800"/>
          </a:xfrm>
          <a:prstGeom prst="rect">
            <a:avLst/>
          </a:prstGeom>
          <a:noFill/>
        </p:spPr>
      </p:pic>
      <p:pic>
        <p:nvPicPr>
          <p:cNvPr id="8" name="Picture 8" descr="https://encrypted-tbn1.gstatic.com/images?q=tbn:ANd9GcRfcFuFiqp08P3cBGdWeplGcBUzwilv1-V0LcjoManXmA_b-C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0200" y="2209800"/>
            <a:ext cx="2286000" cy="2111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515600" cy="11452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Benefits of Economic Development</a:t>
            </a:r>
            <a:endParaRPr lang="en-US" sz="4000" dirty="0"/>
          </a:p>
        </p:txBody>
      </p:sp>
      <p:pic>
        <p:nvPicPr>
          <p:cNvPr id="4" name="Picture 2" descr="http://www.eonerc.rwth-aachen.de/global/show_picture.asp?id=aaaaaaaaaacfcs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2000" cy="57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914400"/>
          </a:xfrm>
        </p:spPr>
        <p:txBody>
          <a:bodyPr/>
          <a:lstStyle/>
          <a:p>
            <a:r>
              <a:rPr lang="en-US" dirty="0" smtClean="0"/>
              <a:t>The Underlying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hvuy</a:t>
            </a:r>
            <a:endParaRPr lang="en-US" dirty="0"/>
          </a:p>
        </p:txBody>
      </p:sp>
      <p:pic>
        <p:nvPicPr>
          <p:cNvPr id="5" name="Picture 4" descr="Screen Shot 2013-04-27 at 10.1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1584"/>
            <a:ext cx="10668000" cy="58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145224"/>
          </a:xfrm>
        </p:spPr>
        <p:txBody>
          <a:bodyPr/>
          <a:lstStyle/>
          <a:p>
            <a:r>
              <a:rPr lang="en-US" sz="3600" dirty="0" smtClean="0"/>
              <a:t>Effects of urbanization on the environment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5029200" cy="685800"/>
          </a:xfrm>
        </p:spPr>
        <p:txBody>
          <a:bodyPr/>
          <a:lstStyle/>
          <a:p>
            <a:pPr algn="ctr"/>
            <a:r>
              <a:rPr lang="en-US" dirty="0" smtClean="0"/>
              <a:t>Air – Increased Temperature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5029200" cy="685800"/>
          </a:xfrm>
        </p:spPr>
        <p:txBody>
          <a:bodyPr/>
          <a:lstStyle/>
          <a:p>
            <a:pPr algn="ctr"/>
            <a:r>
              <a:rPr lang="en-US" dirty="0" smtClean="0"/>
              <a:t>Land – Increased Runoff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5715000" cy="41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Effects of urbanization on the environment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–Increased water pollution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7000" y="1676400"/>
            <a:ext cx="50292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173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515600" cy="748350"/>
          </a:xfrm>
        </p:spPr>
        <p:txBody>
          <a:bodyPr/>
          <a:lstStyle/>
          <a:p>
            <a:r>
              <a:rPr lang="en-US" sz="3200" dirty="0"/>
              <a:t>Effects of urbanization on the environment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9444" b="-9444"/>
          <a:stretch/>
        </p:blipFill>
        <p:spPr>
          <a:xfrm>
            <a:off x="152400" y="1524000"/>
            <a:ext cx="5181600" cy="5170822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943600" y="2667000"/>
            <a:ext cx="5638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10668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–Flooding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1447800"/>
            <a:ext cx="6020251" cy="4508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515600" cy="748350"/>
          </a:xfrm>
        </p:spPr>
        <p:txBody>
          <a:bodyPr/>
          <a:lstStyle/>
          <a:p>
            <a:r>
              <a:rPr lang="en-US" sz="3200" dirty="0"/>
              <a:t>Effects of urbanization on the environment 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638800" y="4204063"/>
            <a:ext cx="4114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10668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–Sewer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72112"/>
            <a:ext cx="8153400" cy="524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3" y="4249637"/>
            <a:ext cx="3339787" cy="247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3" y="1472112"/>
            <a:ext cx="3339787" cy="27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810</Words>
  <Application>Microsoft Office PowerPoint</Application>
  <PresentationFormat>Custom</PresentationFormat>
  <Paragraphs>145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TS103031010</vt:lpstr>
      <vt:lpstr>Development vs. Environment</vt:lpstr>
      <vt:lpstr>OUTLINE</vt:lpstr>
      <vt:lpstr>Development is a state of growth or advancement </vt:lpstr>
      <vt:lpstr>Benefits of Economic Development</vt:lpstr>
      <vt:lpstr>The Underlying Issue</vt:lpstr>
      <vt:lpstr>Effects of urbanization on the environment </vt:lpstr>
      <vt:lpstr>Effects of urbanization on the environment </vt:lpstr>
      <vt:lpstr>Effects of urbanization on the environment </vt:lpstr>
      <vt:lpstr>Effects of urbanization on the environment </vt:lpstr>
      <vt:lpstr>Effects of urbanization on the Environment</vt:lpstr>
      <vt:lpstr>Examples of the effects of urbanization</vt:lpstr>
      <vt:lpstr>Examples of the effects of urbanization</vt:lpstr>
      <vt:lpstr>Desertification; Sand Dune Moving</vt:lpstr>
      <vt:lpstr>Examples of the effects of urbanization</vt:lpstr>
      <vt:lpstr>Pros and Cons of Rapid Urbanization</vt:lpstr>
      <vt:lpstr>Solutions</vt:lpstr>
      <vt:lpstr>Balancing the Scales</vt:lpstr>
      <vt:lpstr>Resolutions</vt:lpstr>
      <vt:lpstr>Lessons Learned</vt:lpstr>
      <vt:lpstr>Lesson Learned</vt:lpstr>
      <vt:lpstr>Lesson Learned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2013-04-05T21:20:09Z</dcterms:created>
  <dcterms:modified xsi:type="dcterms:W3CDTF">2013-05-25T13:46:37Z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