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702CAB-2A38-4E2A-88E3-29D5D3ECF9AC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3E422D-9AAD-477B-AC47-599CC3ED813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roofs.com/projects/pview.php?id=558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Green Roofs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Urban Agriculture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 Hope to Learn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green </a:t>
            </a:r>
            <a:r>
              <a:rPr lang="en-US" dirty="0" smtClean="0"/>
              <a:t>r</a:t>
            </a:r>
            <a:r>
              <a:rPr lang="en-US" dirty="0" smtClean="0"/>
              <a:t>oofs a viable option to feed a percentage of the country. </a:t>
            </a:r>
          </a:p>
          <a:p>
            <a:r>
              <a:rPr lang="en-US" dirty="0" smtClean="0"/>
              <a:t>China’s plans on using green roofs within their sustainable  future.</a:t>
            </a:r>
          </a:p>
          <a:p>
            <a:r>
              <a:rPr lang="en-US" dirty="0" smtClean="0"/>
              <a:t>What green roofs have already been designed and if any are creating </a:t>
            </a:r>
            <a:r>
              <a:rPr lang="en-US" smtClean="0"/>
              <a:t>food.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End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Green 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Green roofs supplement traditional vegetation without disrupting urban infrastructure -- they take a neglected space and make it useful.</a:t>
            </a:r>
          </a:p>
        </p:txBody>
      </p:sp>
      <p:pic>
        <p:nvPicPr>
          <p:cNvPr id="7" name="Content Placeholder 6" descr="01  XerofloJapan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038600" cy="2594631"/>
          </a:xfrm>
        </p:spPr>
      </p:pic>
      <p:pic>
        <p:nvPicPr>
          <p:cNvPr id="8" name="Picture 7" descr="green20roof20penn20st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343400"/>
            <a:ext cx="352353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Pro’s and Cons of Green 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They decrease </a:t>
            </a:r>
            <a:r>
              <a:rPr lang="en-US" sz="1800" dirty="0"/>
              <a:t>"heat island" </a:t>
            </a:r>
            <a:r>
              <a:rPr lang="en-US" sz="1800" dirty="0" smtClean="0"/>
              <a:t>effect</a:t>
            </a:r>
          </a:p>
          <a:p>
            <a:r>
              <a:rPr lang="en-US" sz="1800" dirty="0"/>
              <a:t>The building with a green roof creates its micro-climate, so building is cooler in summer and warmer in winter. This means less energy is needed for air conditioning</a:t>
            </a:r>
            <a:endParaRPr lang="en-US" sz="1800" dirty="0" smtClean="0"/>
          </a:p>
          <a:p>
            <a:r>
              <a:rPr lang="en-US" sz="1800" dirty="0"/>
              <a:t> It absorbs pollution and particles from </a:t>
            </a:r>
            <a:r>
              <a:rPr lang="en-US" sz="1800" dirty="0" smtClean="0"/>
              <a:t>air</a:t>
            </a:r>
          </a:p>
          <a:p>
            <a:r>
              <a:rPr lang="en-US" sz="1800" dirty="0"/>
              <a:t> It absorbs rainfall and reduces the load of water on sewage </a:t>
            </a:r>
            <a:r>
              <a:rPr lang="en-US" sz="1800" dirty="0" smtClean="0"/>
              <a:t>system</a:t>
            </a:r>
          </a:p>
          <a:p>
            <a:r>
              <a:rPr lang="en-US" sz="1800" dirty="0" smtClean="0"/>
              <a:t>Protects Roof insulation material. Thus potentially doubling the roofs lifespan</a:t>
            </a:r>
          </a:p>
          <a:p>
            <a:r>
              <a:rPr lang="en-US" sz="1800" dirty="0"/>
              <a:t>They provide natural environment for birds, insects and small </a:t>
            </a:r>
            <a:r>
              <a:rPr lang="en-US" sz="1800" dirty="0" smtClean="0"/>
              <a:t>animals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 Initial investment is </a:t>
            </a:r>
            <a:r>
              <a:rPr lang="en-US" sz="2000" dirty="0" smtClean="0"/>
              <a:t>significantly higher.</a:t>
            </a:r>
          </a:p>
          <a:p>
            <a:r>
              <a:rPr lang="en-US" sz="2000" dirty="0"/>
              <a:t>Weight of the green roof increases the load on the building and should be </a:t>
            </a:r>
            <a:r>
              <a:rPr lang="en-US" sz="2000" dirty="0" err="1"/>
              <a:t>cafefully</a:t>
            </a:r>
            <a:r>
              <a:rPr lang="en-US" sz="2000" dirty="0"/>
              <a:t> considered  </a:t>
            </a:r>
            <a:endParaRPr lang="en-US" sz="2000" dirty="0" smtClean="0"/>
          </a:p>
          <a:p>
            <a:r>
              <a:rPr lang="en-US" sz="2000" dirty="0" smtClean="0"/>
              <a:t>Green </a:t>
            </a:r>
            <a:r>
              <a:rPr lang="en-US" sz="2000" dirty="0"/>
              <a:t>roofs should be </a:t>
            </a:r>
            <a:r>
              <a:rPr lang="en-US" sz="2000" dirty="0" smtClean="0"/>
              <a:t>regularly </a:t>
            </a:r>
            <a:r>
              <a:rPr lang="en-US" sz="2000" dirty="0"/>
              <a:t>maintained, depending on </a:t>
            </a:r>
            <a:r>
              <a:rPr lang="en-US" sz="2000" dirty="0" smtClean="0"/>
              <a:t>type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green roof.</a:t>
            </a:r>
            <a:r>
              <a:rPr lang="en-US" dirty="0"/>
              <a:t> 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ec_green_ro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942253"/>
            <a:ext cx="2514600" cy="1687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Green Roofs: Extensive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Overall Depth: </a:t>
            </a:r>
            <a:br>
              <a:rPr lang="en-US" dirty="0" smtClean="0"/>
            </a:br>
            <a:r>
              <a:rPr lang="en-US" dirty="0" smtClean="0"/>
              <a:t> 3 - 5 inches</a:t>
            </a:r>
          </a:p>
          <a:p>
            <a:r>
              <a:rPr lang="en-US" dirty="0" smtClean="0"/>
              <a:t>Weight max:</a:t>
            </a:r>
            <a:br>
              <a:rPr lang="en-US" dirty="0" smtClean="0"/>
            </a:br>
            <a:r>
              <a:rPr lang="en-US" dirty="0" smtClean="0"/>
              <a:t>15- 25 lbs/ft² </a:t>
            </a:r>
          </a:p>
          <a:p>
            <a:r>
              <a:rPr lang="en-US" dirty="0" smtClean="0"/>
              <a:t>Irrigation: no, not recommended</a:t>
            </a:r>
          </a:p>
          <a:p>
            <a:r>
              <a:rPr lang="en-US" dirty="0" smtClean="0"/>
              <a:t> Plants: Mosses</a:t>
            </a:r>
            <a:r>
              <a:rPr lang="en-US" dirty="0"/>
              <a:t>, Sedums, Succulents, Herbs and few Grasses</a:t>
            </a:r>
          </a:p>
          <a:p>
            <a:r>
              <a:rPr lang="en-US" dirty="0" smtClean="0"/>
              <a:t>Costs: low</a:t>
            </a:r>
          </a:p>
          <a:p>
            <a:r>
              <a:rPr lang="en-US" dirty="0" smtClean="0"/>
              <a:t>Proctor Hall</a:t>
            </a:r>
            <a:endParaRPr lang="en-US" dirty="0"/>
          </a:p>
        </p:txBody>
      </p:sp>
      <p:pic>
        <p:nvPicPr>
          <p:cNvPr id="5" name="Content Placeholder 4" descr="Extensive-Green-Roof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752600"/>
            <a:ext cx="2857500" cy="1857375"/>
          </a:xfrm>
        </p:spPr>
      </p:pic>
      <p:pic>
        <p:nvPicPr>
          <p:cNvPr id="6" name="Picture 5" descr="Extensive-Roof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91000"/>
            <a:ext cx="3252819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Green Roofs: Semi-Intensive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Overall Depth: </a:t>
            </a:r>
            <a:br>
              <a:rPr lang="en-US" dirty="0" smtClean="0"/>
            </a:br>
            <a:r>
              <a:rPr lang="en-US" dirty="0"/>
              <a:t> 5- 7 inches</a:t>
            </a:r>
            <a:endParaRPr lang="en-US" dirty="0" smtClean="0"/>
          </a:p>
          <a:p>
            <a:r>
              <a:rPr lang="en-US" dirty="0" smtClean="0"/>
              <a:t>Weight max:</a:t>
            </a:r>
            <a:br>
              <a:rPr lang="en-US" dirty="0" smtClean="0"/>
            </a:br>
            <a:r>
              <a:rPr lang="en-US" dirty="0"/>
              <a:t> 25- 40 lbs/ft² </a:t>
            </a:r>
            <a:r>
              <a:rPr lang="en-US" dirty="0" smtClean="0"/>
              <a:t> </a:t>
            </a:r>
          </a:p>
          <a:p>
            <a:r>
              <a:rPr lang="en-US" dirty="0" smtClean="0"/>
              <a:t>Irrigation: </a:t>
            </a:r>
            <a:r>
              <a:rPr lang="en-US" dirty="0" smtClean="0"/>
              <a:t>partially</a:t>
            </a:r>
            <a:r>
              <a:rPr lang="en-US" dirty="0"/>
              <a:t>, as-needed</a:t>
            </a:r>
            <a:endParaRPr lang="en-US" dirty="0" smtClean="0"/>
          </a:p>
          <a:p>
            <a:r>
              <a:rPr lang="en-US" dirty="0" smtClean="0"/>
              <a:t> Plants: Mosses, Sedums, Succulents, Herbs and few Grasse</a:t>
            </a:r>
            <a:r>
              <a:rPr lang="en-US" dirty="0"/>
              <a:t> Selected Perennials, Sedums, ornamental Grasses, Herbs and little Shrubs </a:t>
            </a:r>
            <a:endParaRPr lang="en-US" dirty="0" smtClean="0"/>
          </a:p>
          <a:p>
            <a:r>
              <a:rPr lang="en-US" dirty="0" smtClean="0"/>
              <a:t>Costs: medium</a:t>
            </a:r>
            <a:endParaRPr lang="en-US" dirty="0"/>
          </a:p>
        </p:txBody>
      </p:sp>
      <p:pic>
        <p:nvPicPr>
          <p:cNvPr id="5" name="Content Placeholder 4" descr="Semi-Intensive-Green-Roof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6559" y="4114800"/>
            <a:ext cx="3043491" cy="2057400"/>
          </a:xfrm>
        </p:spPr>
      </p:pic>
      <p:pic>
        <p:nvPicPr>
          <p:cNvPr id="6" name="Picture 5" descr="Semi-Intensive-Green-Roof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19200"/>
            <a:ext cx="345687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Green Roofs: Intensive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34840"/>
          </a:xfrm>
        </p:spPr>
        <p:txBody>
          <a:bodyPr>
            <a:noAutofit/>
          </a:bodyPr>
          <a:lstStyle/>
          <a:p>
            <a:r>
              <a:rPr lang="en-US" sz="2000" dirty="0"/>
              <a:t>Overall Depth: </a:t>
            </a:r>
            <a:br>
              <a:rPr lang="en-US" sz="2000" dirty="0"/>
            </a:br>
            <a:r>
              <a:rPr lang="en-US" sz="2000" dirty="0"/>
              <a:t>7 - 24+ inches</a:t>
            </a:r>
          </a:p>
          <a:p>
            <a:r>
              <a:rPr lang="en-US" sz="2000" dirty="0"/>
              <a:t>Weight max:</a:t>
            </a:r>
            <a:br>
              <a:rPr lang="en-US" sz="2000" dirty="0"/>
            </a:br>
            <a:r>
              <a:rPr lang="en-US" sz="2000" dirty="0"/>
              <a:t>35 - 80+ lbs/ft² </a:t>
            </a:r>
          </a:p>
          <a:p>
            <a:r>
              <a:rPr lang="en-US" sz="2000" dirty="0"/>
              <a:t>Irrigation:  yes, automatic/flood</a:t>
            </a:r>
          </a:p>
          <a:p>
            <a:r>
              <a:rPr lang="en-US" sz="2000" dirty="0"/>
              <a:t> Plants: Mosses, Sedums, Succulents, Herbs and few Grasse Selected Perennials, Sedums, ornamental Grasses, Herbs and little Shrubs Perennials, Lawn, Putting green, Shrubs and Trees, rooftop farming</a:t>
            </a:r>
          </a:p>
          <a:p>
            <a:r>
              <a:rPr lang="en-US" sz="2000" dirty="0"/>
              <a:t>Costs: </a:t>
            </a:r>
            <a:r>
              <a:rPr lang="en-US" sz="2000" dirty="0" smtClean="0"/>
              <a:t>high</a:t>
            </a:r>
          </a:p>
          <a:p>
            <a:r>
              <a:rPr lang="en-US" sz="2000" dirty="0" smtClean="0"/>
              <a:t>Zimmer Auditorium</a:t>
            </a:r>
            <a:endParaRPr lang="en-US" sz="2000" dirty="0"/>
          </a:p>
        </p:txBody>
      </p:sp>
      <p:pic>
        <p:nvPicPr>
          <p:cNvPr id="5" name="Content Placeholder 4" descr="Intensive-Green-Roof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3048000" cy="2218944"/>
          </a:xfrm>
        </p:spPr>
      </p:pic>
      <p:pic>
        <p:nvPicPr>
          <p:cNvPr id="6" name="Picture 5" descr="Intensive-Green-Roof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810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Project Name:</a:t>
            </a:r>
            <a:r>
              <a:rPr lang="en-US" sz="3200" dirty="0"/>
              <a:t> Trent University Environmental and Resource Sciences Vegetable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Year:</a:t>
            </a:r>
            <a:r>
              <a:rPr lang="en-US" dirty="0"/>
              <a:t> </a:t>
            </a:r>
            <a:r>
              <a:rPr lang="en-US" dirty="0" smtClean="0"/>
              <a:t>1996</a:t>
            </a:r>
          </a:p>
          <a:p>
            <a:r>
              <a:rPr lang="en-US" b="1" dirty="0"/>
              <a:t>Owner:</a:t>
            </a:r>
            <a:r>
              <a:rPr lang="en-US" dirty="0"/>
              <a:t> Trent University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Location:</a:t>
            </a:r>
            <a:r>
              <a:rPr lang="en-US" dirty="0"/>
              <a:t> Peterborough, </a:t>
            </a:r>
            <a:r>
              <a:rPr lang="en-US" dirty="0" smtClean="0"/>
              <a:t>Canada</a:t>
            </a:r>
          </a:p>
          <a:p>
            <a:r>
              <a:rPr lang="en-US" b="1" dirty="0"/>
              <a:t>Type:</a:t>
            </a:r>
            <a:r>
              <a:rPr lang="en-US" dirty="0"/>
              <a:t> Intensive, </a:t>
            </a:r>
            <a:r>
              <a:rPr lang="en-US" dirty="0" smtClean="0"/>
              <a:t>Test/Research</a:t>
            </a:r>
          </a:p>
          <a:p>
            <a:r>
              <a:rPr lang="en-US" b="1" dirty="0"/>
              <a:t>Size:</a:t>
            </a:r>
            <a:r>
              <a:rPr lang="en-US" dirty="0"/>
              <a:t> 30000 </a:t>
            </a:r>
            <a:r>
              <a:rPr lang="en-US" dirty="0" err="1"/>
              <a:t>sq.ft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Purpose: </a:t>
            </a:r>
            <a:r>
              <a:rPr lang="en-US" dirty="0" smtClean="0"/>
              <a:t>monitor </a:t>
            </a:r>
            <a:r>
              <a:rPr lang="en-US" dirty="0"/>
              <a:t>ozone levels and conduct environmental research and to raise 30 to 40 different crops of produce which is </a:t>
            </a:r>
            <a:r>
              <a:rPr lang="en-US" dirty="0" smtClean="0"/>
              <a:t>donated.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rooftop garden has a depth of 18 inches of media 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vegetables </a:t>
            </a:r>
            <a:r>
              <a:rPr lang="en-US" dirty="0"/>
              <a:t>such as artichoke, sweet potatoes, squash, kale, beets, carrots, radishes, broccoli, peppers, zucchini, beans, turnips, eggplants, melons, pumpkins, and ground cherries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http://www.greenroofs.com/projects/pview.php?id=558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Five Borough Technical Services Division of the New York City Department of Parks and Recreation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the spring of 2010, a 4,000 </a:t>
            </a:r>
            <a:r>
              <a:rPr lang="en-US" dirty="0" err="1"/>
              <a:t>sf</a:t>
            </a:r>
            <a:r>
              <a:rPr lang="en-US" dirty="0"/>
              <a:t> vegetable garden designed by Senior Project Manager Rick </a:t>
            </a:r>
            <a:r>
              <a:rPr lang="en-US" dirty="0" smtClean="0"/>
              <a:t>Gordon</a:t>
            </a:r>
          </a:p>
          <a:p>
            <a:r>
              <a:rPr lang="en-US" dirty="0"/>
              <a:t>v</a:t>
            </a:r>
            <a:r>
              <a:rPr lang="en-US" dirty="0" smtClean="0"/>
              <a:t>egetables </a:t>
            </a:r>
            <a:r>
              <a:rPr lang="en-US" dirty="0"/>
              <a:t>including tomatoes, peppers, zucchini, yellow squash, string beans, broccoli, corn, lettuce, cucumbers, eggplant and mixed herbs.</a:t>
            </a:r>
          </a:p>
        </p:txBody>
      </p:sp>
      <p:pic>
        <p:nvPicPr>
          <p:cNvPr id="5" name="Content Placeholder 4" descr="gf-5-BoroVegetableFar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1046"/>
            <a:ext cx="4038600" cy="3033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Agriculture Potential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average American meal travels 1500 miles from field to 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sustainability of urban systems can be significantly bolstered by fostering a more urban </a:t>
            </a:r>
            <a:r>
              <a:rPr lang="en-US" dirty="0" smtClean="0"/>
              <a:t>agriculture</a:t>
            </a:r>
          </a:p>
          <a:p>
            <a:r>
              <a:rPr lang="en-US" dirty="0" smtClean="0"/>
              <a:t>It is possible to produce a variety of fruit, grain, and vegetable crops on </a:t>
            </a:r>
            <a:r>
              <a:rPr lang="en-US" dirty="0" smtClean="0"/>
              <a:t>rooftops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 </a:t>
            </a:r>
            <a:r>
              <a:rPr lang="en-US" dirty="0" smtClean="0"/>
              <a:t>If roof gardens are </a:t>
            </a:r>
            <a:r>
              <a:rPr lang="en-US" dirty="0" smtClean="0"/>
              <a:t>built into the original building plan, structural allowance can be made for several feet of soil, accommodating not only vegetable crops but also trees and </a:t>
            </a:r>
            <a:r>
              <a:rPr lang="en-US" dirty="0" smtClean="0"/>
              <a:t>shrubs.</a:t>
            </a:r>
          </a:p>
          <a:p>
            <a:r>
              <a:rPr lang="en-US" dirty="0" smtClean="0"/>
              <a:t>Relatively new practice. Research and new ideas need to be tested. There is a lack of scientific proof to show how well reliable these gardens are as a food source.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308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Green Roofs</vt:lpstr>
      <vt:lpstr>What is a Green Roof</vt:lpstr>
      <vt:lpstr>Pro’s and Cons of Green Roofs</vt:lpstr>
      <vt:lpstr>Types of Green Roofs: Extensive</vt:lpstr>
      <vt:lpstr>Types of Green Roofs: Semi-Intensive</vt:lpstr>
      <vt:lpstr>Types of Green Roofs: Intensive</vt:lpstr>
      <vt:lpstr>Project Name: Trent University Environmental and Resource Sciences Vegetable Garden</vt:lpstr>
      <vt:lpstr>Five Borough Technical Services Division of the New York City Department of Parks and Recreation</vt:lpstr>
      <vt:lpstr>Urban Agriculture Potential</vt:lpstr>
      <vt:lpstr>What I Hope to Learn</vt:lpstr>
      <vt:lpstr>The End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Roofs</dc:title>
  <dc:creator>Mc</dc:creator>
  <cp:lastModifiedBy>Mc</cp:lastModifiedBy>
  <cp:revision>6</cp:revision>
  <dcterms:created xsi:type="dcterms:W3CDTF">2013-04-10T18:48:51Z</dcterms:created>
  <dcterms:modified xsi:type="dcterms:W3CDTF">2013-04-10T22:53:24Z</dcterms:modified>
</cp:coreProperties>
</file>