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20"/>
  </p:notesMasterIdLst>
  <p:handoutMasterIdLst>
    <p:handoutMasterId r:id="rId21"/>
  </p:handoutMasterIdLst>
  <p:sldIdLst>
    <p:sldId id="256" r:id="rId3"/>
    <p:sldId id="258" r:id="rId4"/>
    <p:sldId id="259" r:id="rId5"/>
    <p:sldId id="274" r:id="rId6"/>
    <p:sldId id="275" r:id="rId7"/>
    <p:sldId id="276" r:id="rId8"/>
    <p:sldId id="277" r:id="rId9"/>
    <p:sldId id="282" r:id="rId10"/>
    <p:sldId id="278" r:id="rId11"/>
    <p:sldId id="263" r:id="rId12"/>
    <p:sldId id="283" r:id="rId13"/>
    <p:sldId id="279" r:id="rId14"/>
    <p:sldId id="280" r:id="rId15"/>
    <p:sldId id="266" r:id="rId16"/>
    <p:sldId id="264" r:id="rId17"/>
    <p:sldId id="265" r:id="rId18"/>
    <p:sldId id="268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95" autoAdjust="0"/>
    <p:restoredTop sz="94601" autoAdjust="0"/>
  </p:normalViewPr>
  <p:slideViewPr>
    <p:cSldViewPr>
      <p:cViewPr>
        <p:scale>
          <a:sx n="73" d="100"/>
          <a:sy n="73" d="100"/>
        </p:scale>
        <p:origin x="-72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95" d="100"/>
          <a:sy n="95" d="100"/>
        </p:scale>
        <p:origin x="3582" y="90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1C5132-FFA3-4B02-9F09-22FCF40EFA74}" type="datetimeFigureOut">
              <a:rPr lang="en-US" smtClean="0"/>
              <a:pPr/>
              <a:t>04/24/13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3C20D7-F8F1-4196-9585-26F31AFC85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681621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6E42C9-243F-4DC5-AFF6-9D56B5FA9D63}" type="datetimeFigureOut">
              <a:rPr lang="en-US" smtClean="0"/>
              <a:pPr/>
              <a:t>04/24/13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AEC444-603B-4F09-9A06-5917518DD9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74255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GDP</a:t>
            </a:r>
          </a:p>
          <a:p>
            <a:r>
              <a:rPr lang="en-US" dirty="0" smtClean="0"/>
              <a:t>GNP</a:t>
            </a:r>
          </a:p>
          <a:p>
            <a:r>
              <a:rPr lang="en-US" dirty="0" smtClean="0"/>
              <a:t>PPP</a:t>
            </a:r>
          </a:p>
          <a:p>
            <a:r>
              <a:rPr lang="en-US" dirty="0" smtClean="0"/>
              <a:t>Per capita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AEC444-603B-4F09-9A06-5917518DD901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969515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invGray">
          <a:xfrm>
            <a:off x="0" y="3936697"/>
            <a:ext cx="12192000" cy="2103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1" y="4114800"/>
            <a:ext cx="10515598" cy="1158446"/>
          </a:xfrm>
        </p:spPr>
        <p:txBody>
          <a:bodyPr anchor="b">
            <a:normAutofit/>
          </a:bodyPr>
          <a:lstStyle>
            <a:lvl1pPr algn="l">
              <a:defRPr sz="52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1" y="5338170"/>
            <a:ext cx="10515598" cy="474836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307296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2824-C2A0-4931-BB32-60B24BDBB3CC}" type="datetimeFigureOut">
              <a:rPr lang="en-US" smtClean="0"/>
              <a:pPr/>
              <a:t>04/24/13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875576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41693" y="365125"/>
            <a:ext cx="1600200" cy="5811838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5344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2824-C2A0-4931-BB32-60B24BDBB3CC}" type="datetimeFigureOut">
              <a:rPr lang="en-US" smtClean="0"/>
              <a:pPr/>
              <a:t>04/24/13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702544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2824-C2A0-4931-BB32-60B24BDBB3CC}" type="datetimeFigureOut">
              <a:rPr lang="en-US" smtClean="0"/>
              <a:pPr/>
              <a:t>04/24/13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155764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>
            <a:off x="0" y="3276600"/>
            <a:ext cx="12192000" cy="27632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3429000"/>
            <a:ext cx="9601200" cy="1838519"/>
          </a:xfrm>
        </p:spPr>
        <p:txBody>
          <a:bodyPr anchor="b">
            <a:normAutofit/>
          </a:bodyPr>
          <a:lstStyle>
            <a:lvl1pPr>
              <a:defRPr sz="5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8" y="5340096"/>
            <a:ext cx="9601200" cy="47548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9173551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4522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029200" cy="4351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4600" y="1825625"/>
            <a:ext cx="5029200" cy="4351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2824-C2A0-4931-BB32-60B24BDBB3CC}" type="datetimeFigureOut">
              <a:rPr lang="en-US" smtClean="0"/>
              <a:pPr/>
              <a:t>04/24/13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631723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828800"/>
            <a:ext cx="5029200" cy="685800"/>
          </a:xfrm>
        </p:spPr>
        <p:txBody>
          <a:bodyPr anchor="ctr">
            <a:normAutofit/>
          </a:bodyPr>
          <a:lstStyle>
            <a:lvl1pPr marL="0" indent="0">
              <a:spcBef>
                <a:spcPts val="100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14600"/>
            <a:ext cx="5029200" cy="36750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26188" y="1828800"/>
            <a:ext cx="5029200" cy="685800"/>
          </a:xfrm>
        </p:spPr>
        <p:txBody>
          <a:bodyPr anchor="ctr">
            <a:normAutofit/>
          </a:bodyPr>
          <a:lstStyle>
            <a:lvl1pPr marL="0" indent="0">
              <a:spcBef>
                <a:spcPts val="100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26188" y="2514600"/>
            <a:ext cx="5029200" cy="36750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2824-C2A0-4931-BB32-60B24BDBB3CC}" type="datetimeFigureOut">
              <a:rPr lang="en-US" smtClean="0"/>
              <a:pPr/>
              <a:t>04/24/13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479940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2824-C2A0-4931-BB32-60B24BDBB3CC}" type="datetimeFigureOut">
              <a:rPr lang="en-US" smtClean="0"/>
              <a:pPr/>
              <a:t>04/24/13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563451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2824-C2A0-4931-BB32-60B24BDBB3CC}" type="datetimeFigureOut">
              <a:rPr lang="en-US" smtClean="0"/>
              <a:pPr/>
              <a:t>04/24/13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673011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800" y="1524000"/>
            <a:ext cx="3429000" cy="1905000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400800" cy="5257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24800" y="3581400"/>
            <a:ext cx="3429000" cy="1828800"/>
          </a:xfrm>
        </p:spPr>
        <p:txBody>
          <a:bodyPr/>
          <a:lstStyle>
            <a:lvl1pPr marL="0" indent="0">
              <a:spcBef>
                <a:spcPts val="10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2824-C2A0-4931-BB32-60B24BDBB3CC}" type="datetimeFigureOut">
              <a:rPr lang="en-US" smtClean="0"/>
              <a:pPr/>
              <a:t>04/24/13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789611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800" y="1527048"/>
            <a:ext cx="3429000" cy="1901952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198" y="685800"/>
            <a:ext cx="6400800" cy="5257800"/>
          </a:xfrm>
        </p:spPr>
        <p:txBody>
          <a:bodyPr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24800" y="3581400"/>
            <a:ext cx="3428999" cy="1828800"/>
          </a:xfrm>
        </p:spPr>
        <p:txBody>
          <a:bodyPr/>
          <a:lstStyle>
            <a:lvl1pPr marL="0" indent="0">
              <a:spcBef>
                <a:spcPts val="10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2824-C2A0-4931-BB32-60B24BDBB3CC}" type="datetimeFigureOut">
              <a:rPr lang="en-US" smtClean="0"/>
              <a:pPr/>
              <a:t>04/24/13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252791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invGray">
          <a:xfrm>
            <a:off x="0" y="6492239"/>
            <a:ext cx="12188825" cy="36576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452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685939" y="6549715"/>
            <a:ext cx="1667860" cy="2292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>
                    <a:lumMod val="40000"/>
                    <a:lumOff val="60000"/>
                  </a:schemeClr>
                </a:solidFill>
              </a:defRPr>
            </a:lvl1pPr>
          </a:lstStyle>
          <a:p>
            <a:fld id="{B0FE2824-C2A0-4931-BB32-60B24BDBB3CC}" type="datetimeFigureOut">
              <a:rPr lang="en-US" smtClean="0"/>
              <a:pPr/>
              <a:t>04/24/13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1000" y="6549715"/>
            <a:ext cx="8442158" cy="2292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53799" y="6549715"/>
            <a:ext cx="446361" cy="2292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>
                    <a:lumMod val="40000"/>
                    <a:lumOff val="60000"/>
                  </a:schemeClr>
                </a:solidFill>
              </a:defRPr>
            </a:lvl1pPr>
          </a:lstStyle>
          <a:p>
            <a:fld id="{B13333A4-2EF1-4B79-B68C-AB20E66B48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5587165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blog.hemmings.com/index.php/2012/04/18/los-angeles-1955-2/" TargetMode="External"/><Relationship Id="rId2" Type="http://schemas.openxmlformats.org/officeDocument/2006/relationships/hyperlink" Target="http://blog.airdye.com/goodforbusiness/2010/01/25/china-pollution-and-textiles-a-cotton-proble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itiesalliance.org/sites/citiesalliance.org/files/CA_Images/IFRC-WDR2010-full.pdf" TargetMode="External"/><Relationship Id="rId5" Type="http://schemas.openxmlformats.org/officeDocument/2006/relationships/hyperlink" Target="http://www.docstoc.com/docs/48541752/Is-Urbanization-the-Cause-of-Environmental-Degradation" TargetMode="External"/><Relationship Id="rId4" Type="http://schemas.openxmlformats.org/officeDocument/2006/relationships/hyperlink" Target="http://www.ec.gc.ca/eau-water/default.asp?lang=En&amp;n=72FDC156-1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76402" y="3581400"/>
            <a:ext cx="10515598" cy="1158446"/>
          </a:xfrm>
        </p:spPr>
        <p:txBody>
          <a:bodyPr/>
          <a:lstStyle/>
          <a:p>
            <a:pPr algn="r"/>
            <a:r>
              <a:rPr lang="en-US" dirty="0" smtClean="0"/>
              <a:t>Development vs. Environment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76402" y="4724400"/>
            <a:ext cx="10515598" cy="474836"/>
          </a:xfrm>
        </p:spPr>
        <p:txBody>
          <a:bodyPr/>
          <a:lstStyle/>
          <a:p>
            <a:pPr algn="r"/>
            <a:r>
              <a:rPr lang="en-US" dirty="0" smtClean="0"/>
              <a:t>Sustainable Urbanism: An International Perspective</a:t>
            </a:r>
            <a:endParaRPr lang="en-US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9677402" y="5105400"/>
            <a:ext cx="2514598" cy="99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20000"/>
              </a:lnSpc>
            </a:pPr>
            <a:r>
              <a:rPr lang="en-US" sz="1600" dirty="0" err="1" smtClean="0"/>
              <a:t>Basheer</a:t>
            </a:r>
            <a:r>
              <a:rPr lang="en-US" sz="1600" dirty="0" smtClean="0"/>
              <a:t> </a:t>
            </a:r>
            <a:r>
              <a:rPr lang="en-US" sz="1600" dirty="0" err="1" smtClean="0"/>
              <a:t>Alshammari</a:t>
            </a:r>
            <a:r>
              <a:rPr lang="en-US" sz="1600" dirty="0" smtClean="0"/>
              <a:t> </a:t>
            </a:r>
          </a:p>
          <a:p>
            <a:pPr algn="r">
              <a:lnSpc>
                <a:spcPct val="120000"/>
              </a:lnSpc>
            </a:pPr>
            <a:r>
              <a:rPr lang="en-US" sz="1600" dirty="0" smtClean="0"/>
              <a:t>Kyle Morris</a:t>
            </a:r>
          </a:p>
          <a:p>
            <a:pPr algn="r">
              <a:lnSpc>
                <a:spcPct val="120000"/>
              </a:lnSpc>
            </a:pPr>
            <a:r>
              <a:rPr lang="en-US" sz="1600" dirty="0" err="1" smtClean="0"/>
              <a:t>Toritseju</a:t>
            </a:r>
            <a:r>
              <a:rPr lang="en-US" sz="1600" dirty="0" smtClean="0"/>
              <a:t> </a:t>
            </a:r>
            <a:r>
              <a:rPr lang="en-US" sz="1600" dirty="0" err="1" smtClean="0"/>
              <a:t>Omaghomi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xmlns="" val="21427291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32994"/>
            <a:ext cx="12192000" cy="957606"/>
          </a:xfrm>
        </p:spPr>
        <p:txBody>
          <a:bodyPr/>
          <a:lstStyle/>
          <a:p>
            <a:r>
              <a:rPr lang="en-US" dirty="0" smtClean="0"/>
              <a:t>Examples of the effects of urbanization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52400" y="990600"/>
            <a:ext cx="6172200" cy="51863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London Smog (1952 Winter)</a:t>
            </a:r>
          </a:p>
          <a:p>
            <a:pPr lvl="1"/>
            <a:r>
              <a:rPr lang="en-US" dirty="0" smtClean="0"/>
              <a:t>Coal fired induced smog</a:t>
            </a:r>
          </a:p>
          <a:p>
            <a:pPr lvl="1"/>
            <a:r>
              <a:rPr lang="en-US" dirty="0" smtClean="0"/>
              <a:t>Respiratory issues (4000 died within 4 days; 8000 within 2 months)</a:t>
            </a:r>
          </a:p>
          <a:p>
            <a:pPr lvl="1"/>
            <a:r>
              <a:rPr lang="en-US" dirty="0" smtClean="0"/>
              <a:t>Addressed by building taller chimneys that resulted in trans-border issues :Acid rain</a:t>
            </a:r>
          </a:p>
          <a:p>
            <a:r>
              <a:rPr lang="en-US" dirty="0" smtClean="0"/>
              <a:t>Los Angeles (1955)</a:t>
            </a:r>
          </a:p>
          <a:p>
            <a:pPr lvl="1"/>
            <a:r>
              <a:rPr lang="en-US" dirty="0" smtClean="0"/>
              <a:t>Photochemical smog from car exhaust</a:t>
            </a:r>
          </a:p>
          <a:p>
            <a:pPr lvl="1"/>
            <a:r>
              <a:rPr lang="en-US" dirty="0" smtClean="0"/>
              <a:t>Affect both plants and human alike</a:t>
            </a:r>
          </a:p>
          <a:p>
            <a:pPr lvl="1"/>
            <a:r>
              <a:rPr lang="en-US" dirty="0" smtClean="0"/>
              <a:t>Caused death by respiratory failure</a:t>
            </a:r>
          </a:p>
          <a:p>
            <a:r>
              <a:rPr lang="en-US" dirty="0"/>
              <a:t>Japan (1956)</a:t>
            </a:r>
          </a:p>
          <a:p>
            <a:pPr lvl="1"/>
            <a:r>
              <a:rPr lang="en-US" dirty="0" err="1"/>
              <a:t>Minamata</a:t>
            </a:r>
            <a:r>
              <a:rPr lang="en-US" dirty="0"/>
              <a:t> Disease</a:t>
            </a:r>
          </a:p>
          <a:p>
            <a:pPr lvl="1"/>
            <a:r>
              <a:rPr lang="en-US" dirty="0"/>
              <a:t>Toxic chemicals not disposed properly</a:t>
            </a:r>
          </a:p>
          <a:p>
            <a:pPr lvl="1"/>
            <a:r>
              <a:rPr lang="en-US" dirty="0"/>
              <a:t>Led to severe mercury poisoning </a:t>
            </a:r>
          </a:p>
          <a:p>
            <a:pPr lvl="1">
              <a:buNone/>
            </a:pPr>
            <a:endParaRPr lang="en-US" dirty="0"/>
          </a:p>
          <a:p>
            <a:pPr lvl="1"/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17030" y="1066800"/>
            <a:ext cx="4574970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7620000" y="3505200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/>
              <a:t>http://blog.hemmings.com/index.php/2012/04/18/los-angeles-1955-2</a:t>
            </a:r>
            <a:r>
              <a:rPr lang="en-US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xmlns="" val="34405004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of the effects of urbanization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734145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0"/>
            <a:ext cx="10515600" cy="1145224"/>
          </a:xfrm>
        </p:spPr>
        <p:txBody>
          <a:bodyPr/>
          <a:lstStyle/>
          <a:p>
            <a:r>
              <a:rPr lang="en-US" dirty="0" smtClean="0"/>
              <a:t>Pros and Cons of Rapid Urbanization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838200" y="1295400"/>
            <a:ext cx="10515600" cy="4800600"/>
          </a:xfrm>
        </p:spPr>
        <p:txBody>
          <a:bodyPr>
            <a:normAutofit/>
          </a:bodyPr>
          <a:lstStyle/>
          <a:p>
            <a:r>
              <a:rPr lang="en-US" dirty="0" smtClean="0"/>
              <a:t>Pros</a:t>
            </a:r>
          </a:p>
          <a:p>
            <a:pPr lvl="1"/>
            <a:r>
              <a:rPr lang="en-US" dirty="0" smtClean="0"/>
              <a:t>Growth in industrial productions</a:t>
            </a:r>
          </a:p>
          <a:p>
            <a:pPr lvl="1"/>
            <a:r>
              <a:rPr lang="en-US" dirty="0" smtClean="0"/>
              <a:t>Trade and Commerce</a:t>
            </a:r>
          </a:p>
          <a:p>
            <a:pPr lvl="1"/>
            <a:r>
              <a:rPr lang="en-US" dirty="0" smtClean="0"/>
              <a:t>Tourism</a:t>
            </a:r>
          </a:p>
          <a:p>
            <a:pPr lvl="1"/>
            <a:r>
              <a:rPr lang="en-US" dirty="0" smtClean="0"/>
              <a:t>Technology</a:t>
            </a:r>
          </a:p>
          <a:p>
            <a:r>
              <a:rPr lang="en-US" dirty="0" smtClean="0"/>
              <a:t>Cons</a:t>
            </a:r>
          </a:p>
          <a:p>
            <a:pPr lvl="1"/>
            <a:r>
              <a:rPr lang="en-US" dirty="0" smtClean="0"/>
              <a:t>Housing issues</a:t>
            </a:r>
          </a:p>
          <a:p>
            <a:pPr lvl="1"/>
            <a:r>
              <a:rPr lang="en-US" dirty="0" smtClean="0"/>
              <a:t>Agriculture</a:t>
            </a:r>
          </a:p>
          <a:p>
            <a:pPr lvl="1"/>
            <a:r>
              <a:rPr lang="en-US" dirty="0" smtClean="0"/>
              <a:t>Environment</a:t>
            </a:r>
          </a:p>
          <a:p>
            <a:pPr lvl="2"/>
            <a:r>
              <a:rPr lang="en-US" dirty="0" smtClean="0"/>
              <a:t>Water and sanitation treatment</a:t>
            </a:r>
          </a:p>
          <a:p>
            <a:pPr lvl="2"/>
            <a:r>
              <a:rPr lang="en-US" dirty="0" smtClean="0"/>
              <a:t>Air quality</a:t>
            </a:r>
          </a:p>
          <a:p>
            <a:pPr lvl="1"/>
            <a:r>
              <a:rPr lang="en-US" dirty="0" smtClean="0"/>
              <a:t>Unforeseen issues</a:t>
            </a:r>
          </a:p>
          <a:p>
            <a:pPr lvl="1"/>
            <a:endParaRPr lang="en-US" dirty="0" smtClean="0"/>
          </a:p>
        </p:txBody>
      </p:sp>
      <p:pic>
        <p:nvPicPr>
          <p:cNvPr id="6150" name="Picture 6" descr="https://encrypted-tbn1.gstatic.com/images?q=tbn:ANd9GcTcHW5wGszLrkrBwaNClowJ3du2DHYqKeut6oD34_vthZ9eQNH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72625" y="0"/>
            <a:ext cx="2619375" cy="1743076"/>
          </a:xfrm>
          <a:prstGeom prst="rect">
            <a:avLst/>
          </a:prstGeom>
          <a:noFill/>
        </p:spPr>
      </p:pic>
      <p:pic>
        <p:nvPicPr>
          <p:cNvPr id="6152" name="Picture 8" descr="https://encrypted-tbn0.gstatic.com/images?q=tbn:ANd9GcSYHDvJAVwTA0Z0ZHFYkHzMowvJMhEpXLPsOSIvjwOmmUpTO1vIa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1143000"/>
            <a:ext cx="2047875" cy="2228850"/>
          </a:xfrm>
          <a:prstGeom prst="rect">
            <a:avLst/>
          </a:prstGeom>
          <a:noFill/>
        </p:spPr>
      </p:pic>
      <p:pic>
        <p:nvPicPr>
          <p:cNvPr id="6154" name="Picture 10" descr="http://static.guim.co.uk/sys-images/Guardian/Pix/pictures/2013/1/14/1358174513421/Severe-smog-and-air-pollu-0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58200" y="4114800"/>
            <a:ext cx="3733800" cy="2240280"/>
          </a:xfrm>
          <a:prstGeom prst="rect">
            <a:avLst/>
          </a:prstGeom>
          <a:noFill/>
        </p:spPr>
      </p:pic>
      <p:pic>
        <p:nvPicPr>
          <p:cNvPr id="6158" name="Picture 14" descr="http://graphics8.nytimes.com/images/2010/02/09/world/09cnd-pollutespan/09cnd-pollutespan-articleLarg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00600" y="4191000"/>
            <a:ext cx="3429000" cy="2091691"/>
          </a:xfrm>
          <a:prstGeom prst="rect">
            <a:avLst/>
          </a:prstGeom>
          <a:noFill/>
        </p:spPr>
      </p:pic>
      <p:pic>
        <p:nvPicPr>
          <p:cNvPr id="6160" name="Picture 16" descr="http://www.worldpropertychannel.com/news-assets/Beijing-Chin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20000" y="1828800"/>
            <a:ext cx="3048000" cy="203998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1848286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 descr="https://encrypted-tbn3.gstatic.com/images?q=tbn:ANd9GcQBIAFs5kPuvV3V-fTQ4XhydMSDjcdaVrTXqokcoLOrSbj4V7AwB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0800" y="0"/>
            <a:ext cx="2466975" cy="184785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Clear Water Infrastructure Sustainability Policy (US)</a:t>
            </a:r>
          </a:p>
          <a:p>
            <a:pPr marL="228600" lvl="1">
              <a:spcBef>
                <a:spcPts val="1800"/>
              </a:spcBef>
            </a:pPr>
            <a:r>
              <a:rPr lang="en-US" dirty="0" smtClean="0"/>
              <a:t>Clean Air Act (UK)</a:t>
            </a:r>
          </a:p>
          <a:p>
            <a:r>
              <a:rPr lang="en-US" dirty="0" smtClean="0"/>
              <a:t>Energy-saving technology</a:t>
            </a:r>
          </a:p>
          <a:p>
            <a:r>
              <a:rPr lang="en-US" dirty="0" smtClean="0"/>
              <a:t>Development of new energy sources</a:t>
            </a:r>
          </a:p>
          <a:p>
            <a:r>
              <a:rPr lang="en-US" dirty="0" smtClean="0"/>
              <a:t>Circular Economy Promotion Law</a:t>
            </a:r>
          </a:p>
          <a:p>
            <a:r>
              <a:rPr lang="en-US" dirty="0" smtClean="0"/>
              <a:t>Cap &amp; Trade</a:t>
            </a:r>
          </a:p>
          <a:p>
            <a:pPr lvl="1"/>
            <a:r>
              <a:rPr lang="en-US" dirty="0" smtClean="0"/>
              <a:t>Carbon/ Emissions tax</a:t>
            </a:r>
            <a:endParaRPr lang="en-US" dirty="0"/>
          </a:p>
        </p:txBody>
      </p:sp>
      <p:pic>
        <p:nvPicPr>
          <p:cNvPr id="3074" name="Picture 2" descr="https://encrypted-tbn1.gstatic.com/images?q=tbn:ANd9GcQN-oHQdnlmg127cbo7vvULrcLMtfdL_YSNEDdW_4YO9ge1WfAdH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53600" y="1371600"/>
            <a:ext cx="2157795" cy="1905000"/>
          </a:xfrm>
          <a:prstGeom prst="rect">
            <a:avLst/>
          </a:prstGeom>
          <a:noFill/>
        </p:spPr>
      </p:pic>
      <p:pic>
        <p:nvPicPr>
          <p:cNvPr id="3076" name="Picture 4" descr="https://encrypted-tbn1.gstatic.com/images?q=tbn:ANd9GcTj6zdUJu4KAEuCzBQTwxECdXBxpeREijQO9AUBScEDc7oVurSJNQ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06853" y="4114800"/>
            <a:ext cx="3318447" cy="2200276"/>
          </a:xfrm>
          <a:prstGeom prst="rect">
            <a:avLst/>
          </a:prstGeom>
          <a:noFill/>
        </p:spPr>
      </p:pic>
      <p:pic>
        <p:nvPicPr>
          <p:cNvPr id="3078" name="Picture 6" descr="https://encrypted-tbn1.gstatic.com/images?q=tbn:ANd9GcSHsLP9jD1DIoK_XwG5QNAY5Ypqthhl7pLl-J7ufHEuAOxEZCzG5w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7400" y="2895600"/>
            <a:ext cx="2143125" cy="21336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721670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11049000" cy="939006"/>
          </a:xfrm>
        </p:spPr>
        <p:txBody>
          <a:bodyPr/>
          <a:lstStyle/>
          <a:p>
            <a:pPr algn="ctr"/>
            <a:r>
              <a:rPr lang="en-US" dirty="0" smtClean="0"/>
              <a:t>Balancing the Scales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67400" y="3200400"/>
            <a:ext cx="1981200" cy="381000"/>
          </a:xfrm>
        </p:spPr>
        <p:txBody>
          <a:bodyPr>
            <a:normAutofit/>
          </a:bodyPr>
          <a:lstStyle/>
          <a:p>
            <a:r>
              <a:rPr lang="en-US" dirty="0" smtClean="0"/>
              <a:t>ENVIRONMENT</a:t>
            </a:r>
            <a:endParaRPr lang="en-US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50" r="2150"/>
          <a:stretch>
            <a:fillRect/>
          </a:stretch>
        </p:blipFill>
        <p:spPr bwMode="auto">
          <a:xfrm>
            <a:off x="2895600" y="1371600"/>
            <a:ext cx="4648200" cy="315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 Placeholder 3"/>
          <p:cNvSpPr txBox="1">
            <a:spLocks/>
          </p:cNvSpPr>
          <p:nvPr/>
        </p:nvSpPr>
        <p:spPr>
          <a:xfrm>
            <a:off x="2743200" y="3200400"/>
            <a:ext cx="1981200" cy="381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DEVELOPEMENT</a:t>
            </a:r>
            <a:endParaRPr lang="en-US" dirty="0"/>
          </a:p>
        </p:txBody>
      </p:sp>
      <p:sp>
        <p:nvSpPr>
          <p:cNvPr id="6" name="Text Placeholder 3"/>
          <p:cNvSpPr txBox="1">
            <a:spLocks/>
          </p:cNvSpPr>
          <p:nvPr/>
        </p:nvSpPr>
        <p:spPr>
          <a:xfrm>
            <a:off x="762000" y="4648200"/>
            <a:ext cx="11277600" cy="1981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4000" dirty="0" smtClean="0"/>
              <a:t>“Although</a:t>
            </a:r>
            <a:r>
              <a:rPr lang="en-US" sz="4000" dirty="0"/>
              <a:t> beneficial accidents are rare, we can prepare for what they unveil by honing our own skills and learning from others experience</a:t>
            </a:r>
            <a:r>
              <a:rPr lang="en-US" sz="4000" dirty="0" smtClean="0"/>
              <a:t>.”</a:t>
            </a:r>
          </a:p>
          <a:p>
            <a:pPr algn="r"/>
            <a:r>
              <a:rPr lang="en-US" sz="1300" i="1" dirty="0" smtClean="0"/>
              <a:t>Unknown quotes</a:t>
            </a:r>
            <a:endParaRPr lang="en-US" sz="1300" i="1" dirty="0"/>
          </a:p>
        </p:txBody>
      </p:sp>
    </p:spTree>
    <p:extLst>
      <p:ext uri="{BB962C8B-B14F-4D97-AF65-F5344CB8AC3E}">
        <p14:creationId xmlns:p14="http://schemas.microsoft.com/office/powerpoint/2010/main" xmlns="" val="25219861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10515600" cy="1145224"/>
          </a:xfrm>
        </p:spPr>
        <p:txBody>
          <a:bodyPr/>
          <a:lstStyle/>
          <a:p>
            <a:r>
              <a:rPr lang="en-US" dirty="0" smtClean="0"/>
              <a:t>Resolutions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6172200" cy="4351338"/>
          </a:xfrm>
        </p:spPr>
        <p:txBody>
          <a:bodyPr/>
          <a:lstStyle/>
          <a:p>
            <a:r>
              <a:rPr lang="en-US" dirty="0" smtClean="0"/>
              <a:t>Adoption of strict water policies</a:t>
            </a:r>
          </a:p>
          <a:p>
            <a:r>
              <a:rPr lang="en-US" dirty="0" smtClean="0"/>
              <a:t>Continued state family policies</a:t>
            </a:r>
          </a:p>
          <a:p>
            <a:r>
              <a:rPr lang="en-US" dirty="0" smtClean="0"/>
              <a:t>Practice of sustainable agriculture in rural areas</a:t>
            </a:r>
          </a:p>
          <a:p>
            <a:r>
              <a:rPr lang="en-US" dirty="0" smtClean="0"/>
              <a:t>Encourage research on energy efficient procedures</a:t>
            </a:r>
          </a:p>
          <a:p>
            <a:r>
              <a:rPr lang="en-US" dirty="0" smtClean="0"/>
              <a:t>Reduce carbon emissions by improving carbon capture/sequestration </a:t>
            </a:r>
            <a:endParaRPr lang="en-US" dirty="0"/>
          </a:p>
        </p:txBody>
      </p:sp>
      <p:pic>
        <p:nvPicPr>
          <p:cNvPr id="4" name="Picture 6" descr="https://encrypted-tbn1.gstatic.com/images?q=tbn:ANd9GcSWYWXSxy3MP_cjZTekTGHci69rYQwjE0eKhdvFnmMQIyB7GHa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9000" y="2895600"/>
            <a:ext cx="4953000" cy="35970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1294395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5"/>
          <p:cNvSpPr txBox="1">
            <a:spLocks/>
          </p:cNvSpPr>
          <p:nvPr/>
        </p:nvSpPr>
        <p:spPr>
          <a:xfrm>
            <a:off x="730428" y="3784729"/>
            <a:ext cx="10515600" cy="26160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we would like to learn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762000" y="1828800"/>
            <a:ext cx="10515600" cy="4351338"/>
          </a:xfrm>
        </p:spPr>
        <p:txBody>
          <a:bodyPr/>
          <a:lstStyle/>
          <a:p>
            <a:r>
              <a:rPr lang="en-US" dirty="0" smtClean="0"/>
              <a:t>Measures of how to reduce/utilize the runoff from the cities</a:t>
            </a:r>
          </a:p>
          <a:p>
            <a:r>
              <a:rPr lang="en-US" dirty="0" smtClean="0"/>
              <a:t>See some first-hand examples of water management techniques</a:t>
            </a:r>
          </a:p>
          <a:p>
            <a:r>
              <a:rPr lang="en-US" dirty="0" smtClean="0"/>
              <a:t>How past lessons from other countries are impacting future decisions </a:t>
            </a:r>
          </a:p>
          <a:p>
            <a:r>
              <a:rPr lang="en-US" dirty="0" smtClean="0"/>
              <a:t>New environmentally friendly technology being developed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274311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Refereces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blog.airdye.com/goodforbusiness/2010/01/25/china-pollution-and-textiles-a-cotton-problem/</a:t>
            </a:r>
            <a:endParaRPr lang="en-US" dirty="0" smtClean="0"/>
          </a:p>
          <a:p>
            <a:r>
              <a:rPr lang="en-US" dirty="0">
                <a:hlinkClick r:id="rId3"/>
              </a:rPr>
              <a:t>http://blog.hemmings.com/index.php/2012/04/18/los-angeles-1955-2</a:t>
            </a:r>
            <a:r>
              <a:rPr lang="en-US" dirty="0" smtClean="0">
                <a:hlinkClick r:id="rId3"/>
              </a:rPr>
              <a:t>/</a:t>
            </a:r>
            <a:endParaRPr lang="en-US" dirty="0" smtClean="0"/>
          </a:p>
          <a:p>
            <a:r>
              <a:rPr lang="en-US" dirty="0" smtClean="0">
                <a:hlinkClick r:id="rId4"/>
              </a:rPr>
              <a:t>http</a:t>
            </a:r>
            <a:r>
              <a:rPr lang="en-US" dirty="0">
                <a:hlinkClick r:id="rId4"/>
              </a:rPr>
              <a:t>://</a:t>
            </a:r>
            <a:r>
              <a:rPr lang="en-US" dirty="0" smtClean="0">
                <a:hlinkClick r:id="rId4"/>
              </a:rPr>
              <a:t>www.ec.gc.ca/eau-water/default.asp?lang=En&amp;n=72FDC156-1</a:t>
            </a:r>
            <a:endParaRPr lang="en-US" dirty="0" smtClean="0"/>
          </a:p>
          <a:p>
            <a:r>
              <a:rPr lang="en-US" dirty="0">
                <a:hlinkClick r:id="rId5"/>
              </a:rPr>
              <a:t>http://www.docstoc.com/docs/48541752/Is-Urbanization-the-Cause-of-Environmental-Degradation</a:t>
            </a:r>
            <a:endParaRPr lang="en-US" dirty="0" smtClean="0"/>
          </a:p>
          <a:p>
            <a:r>
              <a:rPr lang="en-US" dirty="0">
                <a:hlinkClick r:id="rId6"/>
              </a:rPr>
              <a:t>http://www.citiesalliance.org/sites/citiesalliance.org/files/CA_Images/IFRC-WDR2010-full.pdf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334351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2400"/>
            <a:ext cx="10515600" cy="1145224"/>
          </a:xfrm>
        </p:spPr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11430000" cy="46482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Development</a:t>
            </a:r>
          </a:p>
          <a:p>
            <a:r>
              <a:rPr lang="en-US" sz="2600" dirty="0" smtClean="0"/>
              <a:t>Types of development and how it is measured</a:t>
            </a:r>
          </a:p>
          <a:p>
            <a:r>
              <a:rPr lang="en-US" sz="2400" dirty="0" smtClean="0"/>
              <a:t>Features of development-Urbanization</a:t>
            </a:r>
          </a:p>
          <a:p>
            <a:r>
              <a:rPr lang="en-US" sz="2400" dirty="0" smtClean="0"/>
              <a:t>Effects of urbanization on the environment </a:t>
            </a:r>
          </a:p>
          <a:p>
            <a:r>
              <a:rPr lang="en-US" sz="2400" dirty="0" smtClean="0"/>
              <a:t>Examples of effects</a:t>
            </a:r>
          </a:p>
          <a:p>
            <a:r>
              <a:rPr lang="en-US" sz="2400" dirty="0" smtClean="0"/>
              <a:t>Balancing the scales and learning from experience </a:t>
            </a:r>
          </a:p>
          <a:p>
            <a:pPr lvl="1"/>
            <a:r>
              <a:rPr lang="en-US" sz="2200" dirty="0" smtClean="0"/>
              <a:t>Benefits of learning </a:t>
            </a:r>
          </a:p>
          <a:p>
            <a:pPr lvl="1"/>
            <a:r>
              <a:rPr lang="en-US" sz="2200" dirty="0" smtClean="0"/>
              <a:t>What we hope to learn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xmlns="" val="19004862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81000"/>
            <a:ext cx="10515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Development is </a:t>
            </a:r>
            <a:r>
              <a:rPr lang="en-US" dirty="0"/>
              <a:t>a state of growth or advancement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685800"/>
            <a:ext cx="10668000" cy="57150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Economic growth is the increase in total value of goods and services produced.</a:t>
            </a:r>
          </a:p>
          <a:p>
            <a:pPr lvl="2"/>
            <a:r>
              <a:rPr lang="en-US" dirty="0" smtClean="0"/>
              <a:t>Measured in Gross Domestic Product (GDP), Gross National Product (GNP), per capita income etc. </a:t>
            </a:r>
          </a:p>
          <a:p>
            <a:pPr lvl="3">
              <a:lnSpc>
                <a:spcPct val="150000"/>
              </a:lnSpc>
            </a:pPr>
            <a:r>
              <a:rPr lang="en-US" b="1" dirty="0"/>
              <a:t>Top 5 GDP in the </a:t>
            </a:r>
            <a:r>
              <a:rPr lang="en-US" b="1" dirty="0" smtClean="0"/>
              <a:t>world</a:t>
            </a:r>
          </a:p>
          <a:p>
            <a:pPr lvl="4">
              <a:lnSpc>
                <a:spcPct val="150000"/>
              </a:lnSpc>
            </a:pPr>
            <a:r>
              <a:rPr lang="en-US" b="1" dirty="0" smtClean="0"/>
              <a:t>United States, China, Japan , Germany, France</a:t>
            </a:r>
            <a:endParaRPr lang="en-US" b="1" dirty="0"/>
          </a:p>
          <a:p>
            <a:pPr lvl="2"/>
            <a:endParaRPr lang="en-US" dirty="0" smtClean="0"/>
          </a:p>
          <a:p>
            <a:r>
              <a:rPr lang="en-US" dirty="0" smtClean="0"/>
              <a:t>Development is an improvement in human welfare, quality of life,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social wellbeing by satisfying the populations needs and wants</a:t>
            </a:r>
          </a:p>
          <a:p>
            <a:pPr lvl="2"/>
            <a:r>
              <a:rPr lang="en-US" dirty="0" smtClean="0"/>
              <a:t>Measure by socio-economic indicators (population growth, education, </a:t>
            </a:r>
          </a:p>
          <a:p>
            <a:pPr marL="502920" lvl="2" indent="0">
              <a:buNone/>
            </a:pPr>
            <a:r>
              <a:rPr lang="en-US" dirty="0" smtClean="0"/>
              <a:t>employment, housing and amenities, economic indices etc.)</a:t>
            </a:r>
          </a:p>
          <a:p>
            <a:pPr lvl="2"/>
            <a:endParaRPr lang="en-US" dirty="0"/>
          </a:p>
          <a:p>
            <a:pPr marL="502920" lvl="2" indent="0">
              <a:buNone/>
            </a:pPr>
            <a:endParaRPr lang="en-US" dirty="0" smtClean="0"/>
          </a:p>
          <a:p>
            <a:pPr marL="502920" lvl="2" indent="0">
              <a:buNone/>
            </a:pPr>
            <a:endParaRPr lang="en-US" dirty="0" smtClean="0"/>
          </a:p>
          <a:p>
            <a:r>
              <a:rPr lang="en-US" dirty="0" smtClean="0"/>
              <a:t>Sustainable development is the type of development that addresses the populations present need without jeopardizing the ability of the future generations to meets its own need.</a:t>
            </a:r>
          </a:p>
          <a:p>
            <a:pPr lvl="2"/>
            <a:r>
              <a:rPr lang="en-US" dirty="0" smtClean="0"/>
              <a:t>Measured using indicators of environmental quality (air quality, water quality, amount of waste generated etc.)</a:t>
            </a:r>
          </a:p>
          <a:p>
            <a:pPr lvl="3"/>
            <a:r>
              <a:rPr lang="en-US" b="1" dirty="0"/>
              <a:t>Lessen adverse impact on environment</a:t>
            </a:r>
          </a:p>
          <a:p>
            <a:pPr lvl="3"/>
            <a:r>
              <a:rPr lang="en-US" b="1" dirty="0" smtClean="0"/>
              <a:t> </a:t>
            </a:r>
            <a:r>
              <a:rPr lang="en-US" b="1" dirty="0"/>
              <a:t>Conservation of nonrenewable resources</a:t>
            </a:r>
          </a:p>
          <a:p>
            <a:pPr lvl="3"/>
            <a:r>
              <a:rPr lang="en-US" b="1" dirty="0" smtClean="0"/>
              <a:t> </a:t>
            </a:r>
            <a:r>
              <a:rPr lang="en-US" b="1" dirty="0"/>
              <a:t>Lower carbon footprint</a:t>
            </a:r>
          </a:p>
          <a:p>
            <a:pPr lvl="2"/>
            <a:endParaRPr lang="en-US" dirty="0" smtClean="0"/>
          </a:p>
        </p:txBody>
      </p:sp>
      <p:pic>
        <p:nvPicPr>
          <p:cNvPr id="6" name="Picture 2" descr="https://encrypted-tbn3.gstatic.com/images?q=tbn:ANd9GcSZ3Kg0GH8NrITRtuqb-bwyL0gXKibmnlPAYPZIFL80UNPv6Ccj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62000"/>
            <a:ext cx="1600200" cy="2016253"/>
          </a:xfrm>
          <a:prstGeom prst="rect">
            <a:avLst/>
          </a:prstGeom>
          <a:noFill/>
        </p:spPr>
      </p:pic>
      <p:pic>
        <p:nvPicPr>
          <p:cNvPr id="7" name="Picture 10" descr="https://encrypted-tbn0.gstatic.com/images?q=tbn:ANd9GcRgkFsuBeNYGEPno7Echg8jYOP5iKT5JB_x_6Jf0SrE-9mUZp6sk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568" y="4724400"/>
            <a:ext cx="1600199" cy="1828800"/>
          </a:xfrm>
          <a:prstGeom prst="rect">
            <a:avLst/>
          </a:prstGeom>
          <a:noFill/>
        </p:spPr>
      </p:pic>
      <p:pic>
        <p:nvPicPr>
          <p:cNvPr id="8" name="Picture 8" descr="https://encrypted-tbn1.gstatic.com/images?q=tbn:ANd9GcRfcFuFiqp08P3cBGdWeplGcBUzwilv1-V0LcjoManXmA_b-Ce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220200" y="2209800"/>
            <a:ext cx="2286000" cy="21117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1805891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10515600" cy="1145224"/>
          </a:xfrm>
        </p:spPr>
        <p:txBody>
          <a:bodyPr>
            <a:normAutofit/>
          </a:bodyPr>
          <a:lstStyle/>
          <a:p>
            <a:r>
              <a:rPr lang="en-US" sz="4000" dirty="0" smtClean="0"/>
              <a:t>Benefits of Economic Development</a:t>
            </a:r>
            <a:endParaRPr lang="en-US" sz="4000" dirty="0"/>
          </a:p>
        </p:txBody>
      </p:sp>
      <p:pic>
        <p:nvPicPr>
          <p:cNvPr id="4" name="Picture 2" descr="http://www.eonerc.rwth-aachen.de/global/show_picture.asp?id=aaaaaaaaaacfcsc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825624"/>
            <a:ext cx="12192000" cy="5710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515600" cy="1145224"/>
          </a:xfrm>
        </p:spPr>
        <p:txBody>
          <a:bodyPr/>
          <a:lstStyle/>
          <a:p>
            <a:r>
              <a:rPr lang="en-US" sz="3600" dirty="0" smtClean="0"/>
              <a:t>Effects of urbanization on the environment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381000" y="1600200"/>
            <a:ext cx="5029200" cy="685800"/>
          </a:xfrm>
        </p:spPr>
        <p:txBody>
          <a:bodyPr/>
          <a:lstStyle/>
          <a:p>
            <a:pPr algn="ctr"/>
            <a:r>
              <a:rPr lang="en-US" dirty="0" smtClean="0"/>
              <a:t>Air – Increased Temperature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6400800" y="1600200"/>
            <a:ext cx="5029200" cy="685800"/>
          </a:xfrm>
        </p:spPr>
        <p:txBody>
          <a:bodyPr/>
          <a:lstStyle/>
          <a:p>
            <a:pPr algn="ctr"/>
            <a:r>
              <a:rPr lang="en-US" dirty="0" smtClean="0"/>
              <a:t>Land – Increased Runoff</a:t>
            </a:r>
            <a:endParaRPr lang="en-US" dirty="0"/>
          </a:p>
        </p:txBody>
      </p:sp>
      <p:pic>
        <p:nvPicPr>
          <p:cNvPr id="8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23622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362200"/>
            <a:ext cx="5715000" cy="4125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Effects of urbanization on the environment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Water –Increased water pollution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6477000" y="1676400"/>
            <a:ext cx="5029200" cy="13716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8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2971800"/>
            <a:ext cx="1173480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10515600" cy="748350"/>
          </a:xfrm>
        </p:spPr>
        <p:txBody>
          <a:bodyPr/>
          <a:lstStyle/>
          <a:p>
            <a:r>
              <a:rPr lang="en-US" sz="3200" dirty="0"/>
              <a:t>Effects of urbanization on the environment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t="-9444" b="-9444"/>
          <a:stretch/>
        </p:blipFill>
        <p:spPr>
          <a:xfrm>
            <a:off x="152400" y="1524000"/>
            <a:ext cx="5181600" cy="5170822"/>
          </a:xfrm>
        </p:spPr>
      </p:pic>
      <p:sp>
        <p:nvSpPr>
          <p:cNvPr id="5" name="Content Placeholder 4"/>
          <p:cNvSpPr txBox="1">
            <a:spLocks/>
          </p:cNvSpPr>
          <p:nvPr/>
        </p:nvSpPr>
        <p:spPr>
          <a:xfrm>
            <a:off x="5943600" y="2667000"/>
            <a:ext cx="5638800" cy="464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</p:txBody>
      </p:sp>
      <p:sp>
        <p:nvSpPr>
          <p:cNvPr id="6" name="Text Placeholder 3"/>
          <p:cNvSpPr txBox="1">
            <a:spLocks/>
          </p:cNvSpPr>
          <p:nvPr/>
        </p:nvSpPr>
        <p:spPr>
          <a:xfrm>
            <a:off x="381000" y="1066800"/>
            <a:ext cx="50292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Water –Flooding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1199" y="1447800"/>
            <a:ext cx="6020251" cy="450849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10515600" cy="748350"/>
          </a:xfrm>
        </p:spPr>
        <p:txBody>
          <a:bodyPr/>
          <a:lstStyle/>
          <a:p>
            <a:r>
              <a:rPr lang="en-US" sz="3200" dirty="0"/>
              <a:t>Effects of urbanization on the environment </a:t>
            </a:r>
            <a:endParaRPr lang="en-US" dirty="0"/>
          </a:p>
        </p:txBody>
      </p:sp>
      <p:sp>
        <p:nvSpPr>
          <p:cNvPr id="5" name="Content Placeholder 4"/>
          <p:cNvSpPr txBox="1">
            <a:spLocks/>
          </p:cNvSpPr>
          <p:nvPr/>
        </p:nvSpPr>
        <p:spPr>
          <a:xfrm>
            <a:off x="5638800" y="4204063"/>
            <a:ext cx="4114800" cy="3352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</p:txBody>
      </p:sp>
      <p:sp>
        <p:nvSpPr>
          <p:cNvPr id="6" name="Text Placeholder 3"/>
          <p:cNvSpPr txBox="1">
            <a:spLocks/>
          </p:cNvSpPr>
          <p:nvPr/>
        </p:nvSpPr>
        <p:spPr>
          <a:xfrm>
            <a:off x="381000" y="1066800"/>
            <a:ext cx="50292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Water –Sewer Overflow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472112"/>
            <a:ext cx="8153400" cy="5248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1613" y="4249637"/>
            <a:ext cx="3339787" cy="2470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1613" y="1472112"/>
            <a:ext cx="3339787" cy="277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0106842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10515600" cy="1145224"/>
          </a:xfrm>
        </p:spPr>
        <p:txBody>
          <a:bodyPr/>
          <a:lstStyle/>
          <a:p>
            <a:r>
              <a:rPr lang="en-US" dirty="0"/>
              <a:t>Examples of the effects </a:t>
            </a:r>
            <a:r>
              <a:rPr lang="en-US"/>
              <a:t>of </a:t>
            </a:r>
            <a:r>
              <a:rPr lang="en-US" smtClean="0"/>
              <a:t>urbanization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4800600" cy="5181600"/>
          </a:xfrm>
        </p:spPr>
        <p:txBody>
          <a:bodyPr>
            <a:normAutofit/>
          </a:bodyPr>
          <a:lstStyle/>
          <a:p>
            <a:pPr algn="just"/>
            <a:r>
              <a:rPr lang="en-US" sz="2400" dirty="0" smtClean="0"/>
              <a:t>Some effects are not caused by urbanization. However, because of urbanization, the number of people at risk increases.</a:t>
            </a:r>
          </a:p>
          <a:p>
            <a:pPr lvl="1" algn="just"/>
            <a:r>
              <a:rPr lang="en-US" sz="2200" dirty="0" smtClean="0"/>
              <a:t>Port cities with a population of over 1 million have the highest population exposure to flood.</a:t>
            </a:r>
          </a:p>
          <a:p>
            <a:pPr lvl="1" algn="just"/>
            <a:r>
              <a:rPr lang="en-US" sz="2200" dirty="0" smtClean="0"/>
              <a:t>Other natural hazard such as earthquake, fire outbreak, even health hazards</a:t>
            </a:r>
            <a:endParaRPr lang="en-US" sz="2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042" t="21147" r="31779" b="15102"/>
          <a:stretch/>
        </p:blipFill>
        <p:spPr bwMode="auto">
          <a:xfrm>
            <a:off x="5451566" y="1066800"/>
            <a:ext cx="6342255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1843825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S103031010">
  <a:themeElements>
    <a:clrScheme name="CitySketch">
      <a:dk1>
        <a:srgbClr val="3D372E"/>
      </a:dk1>
      <a:lt1>
        <a:sysClr val="window" lastClr="FFFFFF"/>
      </a:lt1>
      <a:dk2>
        <a:srgbClr val="000000"/>
      </a:dk2>
      <a:lt2>
        <a:srgbClr val="E0ECE1"/>
      </a:lt2>
      <a:accent1>
        <a:srgbClr val="B2D0B4"/>
      </a:accent1>
      <a:accent2>
        <a:srgbClr val="88A5BA"/>
      </a:accent2>
      <a:accent3>
        <a:srgbClr val="909F5F"/>
      </a:accent3>
      <a:accent4>
        <a:srgbClr val="C9A057"/>
      </a:accent4>
      <a:accent5>
        <a:srgbClr val="DA7D60"/>
      </a:accent5>
      <a:accent6>
        <a:srgbClr val="978975"/>
      </a:accent6>
      <a:hlink>
        <a:srgbClr val="C9A057"/>
      </a:hlink>
      <a:folHlink>
        <a:srgbClr val="978975"/>
      </a:folHlink>
    </a:clrScheme>
    <a:fontScheme name="Century Schoolbook">
      <a:maj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CitySketch">
      <a:dk1>
        <a:srgbClr val="3D372E"/>
      </a:dk1>
      <a:lt1>
        <a:sysClr val="window" lastClr="FFFFFF"/>
      </a:lt1>
      <a:dk2>
        <a:srgbClr val="000000"/>
      </a:dk2>
      <a:lt2>
        <a:srgbClr val="E0ECE1"/>
      </a:lt2>
      <a:accent1>
        <a:srgbClr val="B2D0B4"/>
      </a:accent1>
      <a:accent2>
        <a:srgbClr val="88A5BA"/>
      </a:accent2>
      <a:accent3>
        <a:srgbClr val="909F5F"/>
      </a:accent3>
      <a:accent4>
        <a:srgbClr val="C9A057"/>
      </a:accent4>
      <a:accent5>
        <a:srgbClr val="DA7D60"/>
      </a:accent5>
      <a:accent6>
        <a:srgbClr val="978975"/>
      </a:accent6>
      <a:hlink>
        <a:srgbClr val="C9A057"/>
      </a:hlink>
      <a:folHlink>
        <a:srgbClr val="978975"/>
      </a:folHlink>
    </a:clrScheme>
    <a:fontScheme name="Century Schoolbook">
      <a:maj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CitySketch">
      <a:dk1>
        <a:srgbClr val="3D372E"/>
      </a:dk1>
      <a:lt1>
        <a:sysClr val="window" lastClr="FFFFFF"/>
      </a:lt1>
      <a:dk2>
        <a:srgbClr val="000000"/>
      </a:dk2>
      <a:lt2>
        <a:srgbClr val="E0ECE1"/>
      </a:lt2>
      <a:accent1>
        <a:srgbClr val="B2D0B4"/>
      </a:accent1>
      <a:accent2>
        <a:srgbClr val="88A5BA"/>
      </a:accent2>
      <a:accent3>
        <a:srgbClr val="909F5F"/>
      </a:accent3>
      <a:accent4>
        <a:srgbClr val="C9A057"/>
      </a:accent4>
      <a:accent5>
        <a:srgbClr val="DA7D60"/>
      </a:accent5>
      <a:accent6>
        <a:srgbClr val="978975"/>
      </a:accent6>
      <a:hlink>
        <a:srgbClr val="C9A057"/>
      </a:hlink>
      <a:folHlink>
        <a:srgbClr val="978975"/>
      </a:folHlink>
    </a:clrScheme>
    <a:fontScheme name="Century Schoolbook">
      <a:maj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839827B5-A90F-45DE-9A48-E01BF3AFCC9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TS103031010</Template>
  <TotalTime>0</TotalTime>
  <Words>571</Words>
  <Application>Microsoft Office PowerPoint</Application>
  <PresentationFormat>Custom</PresentationFormat>
  <Paragraphs>109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TS103031010</vt:lpstr>
      <vt:lpstr>Development vs. Environment</vt:lpstr>
      <vt:lpstr>OUTLINE</vt:lpstr>
      <vt:lpstr>Development is a state of growth or advancement </vt:lpstr>
      <vt:lpstr>Benefits of Economic Development</vt:lpstr>
      <vt:lpstr>Effects of urbanization on the environment </vt:lpstr>
      <vt:lpstr>Effects of urbanization on the environment </vt:lpstr>
      <vt:lpstr>Effects of urbanization on the environment </vt:lpstr>
      <vt:lpstr>Effects of urbanization on the environment </vt:lpstr>
      <vt:lpstr>Examples of the effects of urbanization</vt:lpstr>
      <vt:lpstr>Examples of the effects of urbanization</vt:lpstr>
      <vt:lpstr>Examples of the effects of urbanization</vt:lpstr>
      <vt:lpstr>Pros and Cons of Rapid Urbanization</vt:lpstr>
      <vt:lpstr>Solutions</vt:lpstr>
      <vt:lpstr>Balancing the Scales</vt:lpstr>
      <vt:lpstr>Resolutions</vt:lpstr>
      <vt:lpstr>What we would like to learn</vt:lpstr>
      <vt:lpstr>Refereces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2013-04-05T21:20:09Z</dcterms:created>
  <dcterms:modified xsi:type="dcterms:W3CDTF">2013-04-25T02:17:45Z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TC030310109991</vt:lpwstr>
  </property>
</Properties>
</file>