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9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6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2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1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1C96-A270-4AE3-BAC9-CF690948793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7F92D-B957-4DA1-A022-ED16A2D5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9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paralympic.beijing2008.cn/spectators/beijing/tourism/list/n214349255.shtml" TargetMode="External"/><Relationship Id="rId13" Type="http://schemas.openxmlformats.org/officeDocument/2006/relationships/hyperlink" Target="http://www.travelchinaplanner.com/html/attractions/jinan/" TargetMode="External"/><Relationship Id="rId3" Type="http://schemas.openxmlformats.org/officeDocument/2006/relationships/hyperlink" Target="http://www.explorebj.com/subway/" TargetMode="External"/><Relationship Id="rId7" Type="http://schemas.openxmlformats.org/officeDocument/2006/relationships/hyperlink" Target="http://iammodernman.wordpress.com/2011/04/20/china/" TargetMode="External"/><Relationship Id="rId12" Type="http://schemas.openxmlformats.org/officeDocument/2006/relationships/hyperlink" Target="http://www.chinatourmap.com/shandong/jinan.html" TargetMode="External"/><Relationship Id="rId2" Type="http://schemas.openxmlformats.org/officeDocument/2006/relationships/hyperlink" Target="http://beijing.etours.cn/top_10_must_see_places_in_beij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ijingcentre.com/" TargetMode="External"/><Relationship Id="rId11" Type="http://schemas.openxmlformats.org/officeDocument/2006/relationships/hyperlink" Target="http://www.sinowaytravel.com/" TargetMode="External"/><Relationship Id="rId5" Type="http://schemas.openxmlformats.org/officeDocument/2006/relationships/hyperlink" Target="http://www.chinatouronline.com/china-travel/jinan/jinan-transportation/index.html" TargetMode="External"/><Relationship Id="rId10" Type="http://schemas.openxmlformats.org/officeDocument/2006/relationships/hyperlink" Target="http://hua.umf.maine.edu/China/ModernBeijing/Beijing_Zoo/pages/001_Beijing_Zoo.html" TargetMode="External"/><Relationship Id="rId4" Type="http://schemas.openxmlformats.org/officeDocument/2006/relationships/hyperlink" Target="http://www.travelchinaguide.com/attraction/shandong/jinan/" TargetMode="External"/><Relationship Id="rId9" Type="http://schemas.openxmlformats.org/officeDocument/2006/relationships/hyperlink" Target="http://www.full-stop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Mapping Out Beijing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Chloe Schaefer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3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Map of Jinan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172200" cy="500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2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to See in Jinan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Shandong University</a:t>
            </a:r>
          </a:p>
          <a:p>
            <a:r>
              <a:rPr lang="en-US" dirty="0" err="1" smtClean="0"/>
              <a:t>Baotu</a:t>
            </a:r>
            <a:r>
              <a:rPr lang="en-US" dirty="0" smtClean="0"/>
              <a:t> Spring Park</a:t>
            </a:r>
          </a:p>
          <a:p>
            <a:r>
              <a:rPr lang="en-US" dirty="0" err="1" smtClean="0"/>
              <a:t>Daming</a:t>
            </a:r>
            <a:r>
              <a:rPr lang="en-US" dirty="0" smtClean="0"/>
              <a:t> Lake Park</a:t>
            </a:r>
          </a:p>
          <a:p>
            <a:r>
              <a:rPr lang="en-US" dirty="0" smtClean="0"/>
              <a:t>Thousand Buddha Mountain</a:t>
            </a:r>
          </a:p>
          <a:p>
            <a:r>
              <a:rPr lang="en-US" dirty="0" smtClean="0"/>
              <a:t>Shandong Provincial Museum</a:t>
            </a:r>
          </a:p>
          <a:p>
            <a:r>
              <a:rPr lang="en-US" dirty="0" smtClean="0"/>
              <a:t>Confucius Temple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00400" cy="239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2" y="3886200"/>
            <a:ext cx="201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51218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1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>
                <a:hlinkClick r:id="rId2"/>
              </a:rPr>
              <a:t>http://beijing.etours.cn/top_10_must_see_places_in_beijing/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http://www.explorebj.com/subway/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http://www.travelchinaguide.com/attraction/shandong/jinan/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http://www.chinatouronline.com/china-travel/jinan/jinan-transportation/index.html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Pictures</a:t>
            </a:r>
          </a:p>
          <a:p>
            <a:pPr lvl="1"/>
            <a:r>
              <a:rPr lang="en-US" dirty="0" smtClean="0">
                <a:hlinkClick r:id="rId6"/>
              </a:rPr>
              <a:t>www.beijingcentre.com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iammodernman.wordpress.com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en.paralympic.beijing2008.cn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www.full-stop.net</a:t>
            </a:r>
            <a:endParaRPr lang="en-US" dirty="0" smtClean="0"/>
          </a:p>
          <a:p>
            <a:pPr lvl="1"/>
            <a:r>
              <a:rPr lang="en-US" dirty="0" smtClean="0">
                <a:hlinkClick r:id="rId10"/>
              </a:rPr>
              <a:t>hua.umf.maine.edu</a:t>
            </a:r>
            <a:endParaRPr lang="en-US" dirty="0" smtClean="0"/>
          </a:p>
          <a:p>
            <a:pPr lvl="1"/>
            <a:r>
              <a:rPr lang="en-US" u="sng" dirty="0" smtClean="0">
                <a:hlinkClick r:id="rId11"/>
              </a:rPr>
              <a:t>www.sinowaytravel.com</a:t>
            </a:r>
            <a:endParaRPr lang="en-US" u="sng" dirty="0" smtClean="0"/>
          </a:p>
          <a:p>
            <a:pPr lvl="1"/>
            <a:r>
              <a:rPr lang="en-US" u="sng" dirty="0">
                <a:hlinkClick r:id="rId12"/>
              </a:rPr>
              <a:t>www.chinatourmap.com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u="sng" dirty="0">
                <a:hlinkClick r:id="rId13"/>
              </a:rPr>
              <a:t>www.travelchinaplanner.com</a:t>
            </a:r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0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idiani.com/maps/maps_of_asia/maps_of_china/large_detailed_road_map_of_beijing_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3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Attributes of Roads in Beijing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City is served by five ring roads. From the center of the city outward they are: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Ring Road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Ring Road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Ring Road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Ring Road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Ring Road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Beijing also has nine toll expressways and eleven China National Highways departing from it that go in all compass directions</a:t>
            </a:r>
          </a:p>
          <a:p>
            <a:pPr marL="457200" lvl="1" indent="0">
              <a:buNone/>
            </a:pPr>
            <a:r>
              <a:rPr lang="en-US" dirty="0" smtClean="0"/>
              <a:t>Traffic is congestion is widespread due to the five million registered cars in the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9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Subway</a:t>
            </a:r>
          </a:p>
          <a:p>
            <a:pPr lvl="1"/>
            <a:r>
              <a:rPr lang="en-US" dirty="0" smtClean="0"/>
              <a:t>Finished in 1969</a:t>
            </a:r>
          </a:p>
          <a:p>
            <a:pPr lvl="1"/>
            <a:r>
              <a:rPr lang="en-US" dirty="0" smtClean="0"/>
              <a:t>Has 14 lines, 198 stations and 336 km of track in operation</a:t>
            </a:r>
          </a:p>
          <a:p>
            <a:pPr lvl="1"/>
            <a:r>
              <a:rPr lang="en-US" dirty="0" smtClean="0"/>
              <a:t>Fare is 2 RMB (approx. $0.32)</a:t>
            </a:r>
          </a:p>
          <a:p>
            <a:pPr lvl="1"/>
            <a:r>
              <a:rPr lang="en-US" dirty="0" smtClean="0"/>
              <a:t>Children under 120cm ride free</a:t>
            </a:r>
          </a:p>
          <a:p>
            <a:pPr lvl="1"/>
            <a:r>
              <a:rPr lang="en-US" dirty="0" smtClean="0"/>
              <a:t>If you have extra luggage, you must purchase an extra ticket as baggage fee</a:t>
            </a:r>
          </a:p>
          <a:p>
            <a:pPr lvl="1"/>
            <a:r>
              <a:rPr lang="en-US" dirty="0" smtClean="0"/>
              <a:t>Rush hours: 7am-9am and 5pm-7:30pm; taxi suggested</a:t>
            </a:r>
          </a:p>
          <a:p>
            <a:r>
              <a:rPr lang="en-US" dirty="0" smtClean="0"/>
              <a:t>Busses</a:t>
            </a:r>
          </a:p>
          <a:p>
            <a:pPr lvl="1"/>
            <a:r>
              <a:rPr lang="en-US" dirty="0" smtClean="0"/>
              <a:t>There are over 800 bus routes in operation</a:t>
            </a:r>
          </a:p>
          <a:p>
            <a:pPr lvl="1"/>
            <a:r>
              <a:rPr lang="en-US" dirty="0" smtClean="0"/>
              <a:t>Operate from 5:30am to 11pm</a:t>
            </a:r>
          </a:p>
          <a:p>
            <a:pPr lvl="1"/>
            <a:r>
              <a:rPr lang="en-US" dirty="0" smtClean="0"/>
              <a:t>Fare is 1 RMB</a:t>
            </a:r>
          </a:p>
          <a:p>
            <a:pPr lvl="1"/>
            <a:r>
              <a:rPr lang="en-US" dirty="0" smtClean="0"/>
              <a:t>Numbers indicate which part of town they operate in</a:t>
            </a:r>
          </a:p>
          <a:p>
            <a:pPr lvl="2"/>
            <a:r>
              <a:rPr lang="en-US" dirty="0" smtClean="0"/>
              <a:t>1-100: busses within 3</a:t>
            </a:r>
            <a:r>
              <a:rPr lang="en-US" baseline="30000" dirty="0" smtClean="0"/>
              <a:t>rd</a:t>
            </a:r>
            <a:r>
              <a:rPr lang="en-US" dirty="0" smtClean="0"/>
              <a:t> Ring Road</a:t>
            </a:r>
          </a:p>
          <a:p>
            <a:pPr lvl="2"/>
            <a:r>
              <a:rPr lang="en-US" dirty="0" smtClean="0"/>
              <a:t>101-118, 124: trolleys in 2</a:t>
            </a:r>
            <a:r>
              <a:rPr lang="en-US" baseline="30000" dirty="0" smtClean="0"/>
              <a:t>nd</a:t>
            </a:r>
            <a:r>
              <a:rPr lang="en-US" dirty="0" smtClean="0"/>
              <a:t> Ring Road</a:t>
            </a:r>
          </a:p>
          <a:p>
            <a:pPr lvl="2"/>
            <a:r>
              <a:rPr lang="en-US" dirty="0" smtClean="0"/>
              <a:t>300-810: busses from downtown to suburban Beijing</a:t>
            </a:r>
          </a:p>
          <a:p>
            <a:pPr lvl="2"/>
            <a:r>
              <a:rPr lang="en-US" dirty="0" smtClean="0"/>
              <a:t>900-998: Long Distance busses (e.g. downtown to Great Wall)</a:t>
            </a:r>
          </a:p>
        </p:txBody>
      </p:sp>
    </p:spTree>
    <p:extLst>
      <p:ext uri="{BB962C8B-B14F-4D97-AF65-F5344CB8AC3E}">
        <p14:creationId xmlns:p14="http://schemas.microsoft.com/office/powerpoint/2010/main" val="21167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Transportation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Subway Map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Bus Map</a:t>
            </a:r>
            <a:endParaRPr lang="en-US" dirty="0"/>
          </a:p>
        </p:txBody>
      </p:sp>
      <p:pic>
        <p:nvPicPr>
          <p:cNvPr id="2050" name="Picture 2" descr="beijing subway map new Beijing subway maps (metro system map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2193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avelchinaguide.com/images/map/beijing/beijing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4" y="2277999"/>
            <a:ext cx="4755715" cy="37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2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Transportation (</a:t>
            </a:r>
            <a:r>
              <a:rPr lang="en-US" dirty="0" err="1" smtClean="0"/>
              <a:t>con’t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Taxis</a:t>
            </a:r>
          </a:p>
          <a:p>
            <a:pPr lvl="1"/>
            <a:r>
              <a:rPr lang="en-US" dirty="0" smtClean="0"/>
              <a:t>Most convenient way for travelers to get around the city</a:t>
            </a:r>
          </a:p>
          <a:p>
            <a:pPr lvl="1"/>
            <a:r>
              <a:rPr lang="en-US" dirty="0" smtClean="0"/>
              <a:t>2 RMB surcharge for fuel if journey is over 3km</a:t>
            </a:r>
          </a:p>
          <a:p>
            <a:pPr lvl="1"/>
            <a:r>
              <a:rPr lang="en-US" dirty="0" smtClean="0"/>
              <a:t>Daytime fare: 10 RMB for first 3km, 2 RMB/km for the remainder of journey</a:t>
            </a:r>
          </a:p>
          <a:p>
            <a:pPr lvl="2"/>
            <a:r>
              <a:rPr lang="en-US" dirty="0" smtClean="0"/>
              <a:t>If longer than 15km, 3 RMB per km after 15 km</a:t>
            </a:r>
          </a:p>
          <a:p>
            <a:pPr lvl="1"/>
            <a:r>
              <a:rPr lang="en-US" dirty="0" smtClean="0"/>
              <a:t>Nighttime fare (after 11pm): 11 RMB for 3km, 2.4 RMB/km for remainder of journey</a:t>
            </a:r>
          </a:p>
          <a:p>
            <a:pPr lvl="2"/>
            <a:r>
              <a:rPr lang="en-US" dirty="0" smtClean="0"/>
              <a:t>If longer than 15km, 3.4 RMB/km after 15km</a:t>
            </a:r>
          </a:p>
          <a:p>
            <a:pPr marL="914400" lvl="2" indent="0">
              <a:buNone/>
            </a:pPr>
            <a:r>
              <a:rPr lang="en-US" dirty="0" smtClean="0"/>
              <a:t>Waiting and stationary time is charged 1km fare for every 5 minutes</a:t>
            </a:r>
          </a:p>
          <a:p>
            <a:r>
              <a:rPr lang="en-US" dirty="0" smtClean="0"/>
              <a:t>So if you wanted to travel 17 km after 11pm it would cost approximately 17.8 RMB or $2.86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9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to see in Beijing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Beijing Zoo</a:t>
            </a:r>
          </a:p>
          <a:p>
            <a:r>
              <a:rPr lang="en-US" dirty="0" smtClean="0"/>
              <a:t>Tiananmen Square</a:t>
            </a:r>
          </a:p>
          <a:p>
            <a:r>
              <a:rPr lang="en-US" dirty="0" smtClean="0"/>
              <a:t>The Forbidden City</a:t>
            </a:r>
          </a:p>
          <a:p>
            <a:r>
              <a:rPr lang="en-US" dirty="0" smtClean="0"/>
              <a:t>The Great Wall</a:t>
            </a:r>
          </a:p>
          <a:p>
            <a:r>
              <a:rPr lang="en-US" dirty="0" smtClean="0"/>
              <a:t>The Temple of Heaven</a:t>
            </a:r>
          </a:p>
          <a:p>
            <a:r>
              <a:rPr lang="en-US" dirty="0" smtClean="0"/>
              <a:t>Summer Palace</a:t>
            </a:r>
          </a:p>
          <a:p>
            <a:r>
              <a:rPr lang="en-US" dirty="0" smtClean="0"/>
              <a:t>Ming Tombs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2590800" cy="173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47" y="1256063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2" y="4495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84" y="2819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09" y="44958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4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Jinan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71600"/>
            <a:ext cx="42862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35553"/>
            <a:ext cx="4800600" cy="2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18288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Approximately five hours from Beijing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Large province, not as crowded as Beijing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Home to Shandong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2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Around Jinan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Public Transportation includes busses and taxis</a:t>
            </a:r>
          </a:p>
          <a:p>
            <a:pPr lvl="1"/>
            <a:r>
              <a:rPr lang="en-US" dirty="0" smtClean="0"/>
              <a:t>Busses</a:t>
            </a:r>
          </a:p>
          <a:p>
            <a:pPr lvl="2"/>
            <a:r>
              <a:rPr lang="en-US" dirty="0" smtClean="0"/>
              <a:t>2 types: Common bus and K series</a:t>
            </a:r>
          </a:p>
          <a:p>
            <a:pPr lvl="2"/>
            <a:r>
              <a:rPr lang="en-US" dirty="0" smtClean="0"/>
              <a:t>Common bus fare: 1 RMB/ticket</a:t>
            </a:r>
          </a:p>
          <a:p>
            <a:pPr lvl="2"/>
            <a:r>
              <a:rPr lang="en-US" dirty="0" smtClean="0"/>
              <a:t>K series bus fare: 2 or 3 RMB/ticket</a:t>
            </a:r>
          </a:p>
          <a:p>
            <a:pPr lvl="2"/>
            <a:r>
              <a:rPr lang="en-US" dirty="0" smtClean="0"/>
              <a:t>Also have long distance busses that route back to Beijing</a:t>
            </a:r>
          </a:p>
          <a:p>
            <a:pPr lvl="1"/>
            <a:r>
              <a:rPr lang="en-US" dirty="0" smtClean="0"/>
              <a:t>Taxis</a:t>
            </a:r>
          </a:p>
          <a:p>
            <a:pPr lvl="2"/>
            <a:r>
              <a:rPr lang="en-US" dirty="0" smtClean="0"/>
              <a:t>Fare: 7 RMB for the first 3km, 1.5 RMB/km after the first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4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463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Mapping Out Beijing</vt:lpstr>
      <vt:lpstr>PowerPoint Presentation</vt:lpstr>
      <vt:lpstr>Attributes of Roads in Beijing</vt:lpstr>
      <vt:lpstr>Public Transportation</vt:lpstr>
      <vt:lpstr>Public Transportation</vt:lpstr>
      <vt:lpstr>Public Transportation (con’t.)</vt:lpstr>
      <vt:lpstr>Places to see in Beijing</vt:lpstr>
      <vt:lpstr>Jinan</vt:lpstr>
      <vt:lpstr>Getting Around Jinan</vt:lpstr>
      <vt:lpstr>Another Map of Jinan</vt:lpstr>
      <vt:lpstr>Places to See in Jinan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of Beijing</dc:title>
  <dc:creator>Chloe</dc:creator>
  <cp:lastModifiedBy>Chloe</cp:lastModifiedBy>
  <cp:revision>12</cp:revision>
  <dcterms:created xsi:type="dcterms:W3CDTF">2013-01-30T20:47:21Z</dcterms:created>
  <dcterms:modified xsi:type="dcterms:W3CDTF">2013-01-30T22:37:56Z</dcterms:modified>
</cp:coreProperties>
</file>